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dumu Regular" charset="1" panose="02000503000000000000"/>
      <p:regular r:id="rId20"/>
    </p:embeddedFont>
    <p:embeddedFont>
      <p:font typeface="Advent Pro Ultra-Bold" charset="1" panose="02000506040000020004"/>
      <p:regular r:id="rId21"/>
    </p:embeddedFont>
    <p:embeddedFont>
      <p:font typeface="Advent Pro Bold" charset="1" panose="02000506040000020004"/>
      <p:regular r:id="rId22"/>
    </p:embeddedFont>
    <p:embeddedFont>
      <p:font typeface="Kollektif" charset="1" panose="020B0604020101010102"/>
      <p:regular r:id="rId23"/>
    </p:embeddedFont>
    <p:embeddedFont>
      <p:font typeface="Lilita One" charset="1" panose="02000000000000000000"/>
      <p:regular r:id="rId24"/>
    </p:embeddedFont>
    <p:embeddedFont>
      <p:font typeface="League Spartan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jpe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jpe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16" Target="../media/image55.jpeg" Type="http://schemas.openxmlformats.org/officeDocument/2006/relationships/image"/><Relationship Id="rId17" Target="../media/image60.jpeg" Type="http://schemas.openxmlformats.org/officeDocument/2006/relationships/image"/><Relationship Id="rId18" Target="../media/image61.jpeg" Type="http://schemas.openxmlformats.org/officeDocument/2006/relationships/image"/><Relationship Id="rId19" Target="../media/image62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30.png" Type="http://schemas.openxmlformats.org/officeDocument/2006/relationships/image"/><Relationship Id="rId2" Target="../media/image17.png" Type="http://schemas.openxmlformats.org/officeDocument/2006/relationships/image"/><Relationship Id="rId20" Target="../media/image31.svg" Type="http://schemas.openxmlformats.org/officeDocument/2006/relationships/image"/><Relationship Id="rId21" Target="../media/image32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jpe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2" Target="../media/image47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jpe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0" y="4051033"/>
            <a:ext cx="18288000" cy="8101218"/>
            <a:chOff x="0" y="0"/>
            <a:chExt cx="4816593" cy="2133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33654"/>
            </a:xfrm>
            <a:custGeom>
              <a:avLst/>
              <a:gdLst/>
              <a:ahLst/>
              <a:cxnLst/>
              <a:rect r="r" b="b" t="t" l="l"/>
              <a:pathLst>
                <a:path h="21336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33654"/>
                  </a:lnTo>
                  <a:lnTo>
                    <a:pt x="0" y="2133654"/>
                  </a:lnTo>
                  <a:close/>
                </a:path>
              </a:pathLst>
            </a:custGeom>
            <a:solidFill>
              <a:srgbClr val="9F63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047198">
            <a:off x="-1326364" y="6199898"/>
            <a:ext cx="3954478" cy="3803488"/>
          </a:xfrm>
          <a:custGeom>
            <a:avLst/>
            <a:gdLst/>
            <a:ahLst/>
            <a:cxnLst/>
            <a:rect r="r" b="b" t="t" l="l"/>
            <a:pathLst>
              <a:path h="3803488" w="3954478">
                <a:moveTo>
                  <a:pt x="0" y="0"/>
                </a:moveTo>
                <a:lnTo>
                  <a:pt x="3954477" y="0"/>
                </a:lnTo>
                <a:lnTo>
                  <a:pt x="3954477" y="3803489"/>
                </a:lnTo>
                <a:lnTo>
                  <a:pt x="0" y="380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01678">
            <a:off x="2693232" y="8540353"/>
            <a:ext cx="4341239" cy="3733465"/>
          </a:xfrm>
          <a:custGeom>
            <a:avLst/>
            <a:gdLst/>
            <a:ahLst/>
            <a:cxnLst/>
            <a:rect r="r" b="b" t="t" l="l"/>
            <a:pathLst>
              <a:path h="3733465" w="4341239">
                <a:moveTo>
                  <a:pt x="0" y="0"/>
                </a:moveTo>
                <a:lnTo>
                  <a:pt x="4341238" y="0"/>
                </a:lnTo>
                <a:lnTo>
                  <a:pt x="4341238" y="3733465"/>
                </a:lnTo>
                <a:lnTo>
                  <a:pt x="0" y="3733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4443439" y="-1753999"/>
            <a:ext cx="9401122" cy="6512413"/>
          </a:xfrm>
          <a:custGeom>
            <a:avLst/>
            <a:gdLst/>
            <a:ahLst/>
            <a:cxnLst/>
            <a:rect r="r" b="b" t="t" l="l"/>
            <a:pathLst>
              <a:path h="6512413" w="9401122">
                <a:moveTo>
                  <a:pt x="9401122" y="0"/>
                </a:moveTo>
                <a:lnTo>
                  <a:pt x="0" y="0"/>
                </a:lnTo>
                <a:lnTo>
                  <a:pt x="0" y="6512413"/>
                </a:lnTo>
                <a:lnTo>
                  <a:pt x="9401122" y="6512413"/>
                </a:lnTo>
                <a:lnTo>
                  <a:pt x="9401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43066">
            <a:off x="9141226" y="8836059"/>
            <a:ext cx="5188274" cy="3999688"/>
          </a:xfrm>
          <a:custGeom>
            <a:avLst/>
            <a:gdLst/>
            <a:ahLst/>
            <a:cxnLst/>
            <a:rect r="r" b="b" t="t" l="l"/>
            <a:pathLst>
              <a:path h="3999688" w="5188274">
                <a:moveTo>
                  <a:pt x="0" y="0"/>
                </a:moveTo>
                <a:lnTo>
                  <a:pt x="5188274" y="0"/>
                </a:lnTo>
                <a:lnTo>
                  <a:pt x="5188274" y="3999688"/>
                </a:lnTo>
                <a:lnTo>
                  <a:pt x="0" y="399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09857" y="6456278"/>
            <a:ext cx="4617093" cy="3290728"/>
          </a:xfrm>
          <a:custGeom>
            <a:avLst/>
            <a:gdLst/>
            <a:ahLst/>
            <a:cxnLst/>
            <a:rect r="r" b="b" t="t" l="l"/>
            <a:pathLst>
              <a:path h="3290728" w="4617093">
                <a:moveTo>
                  <a:pt x="0" y="0"/>
                </a:moveTo>
                <a:lnTo>
                  <a:pt x="4617093" y="0"/>
                </a:lnTo>
                <a:lnTo>
                  <a:pt x="4617093" y="3290728"/>
                </a:lnTo>
                <a:lnTo>
                  <a:pt x="0" y="3290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45442" y="4591068"/>
            <a:ext cx="9595074" cy="405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54"/>
              </a:lnSpc>
            </a:pPr>
            <a:r>
              <a:rPr lang="en-US" sz="11324">
                <a:solidFill>
                  <a:srgbClr val="F8D16F"/>
                </a:solidFill>
                <a:latin typeface="Adumu Regular"/>
                <a:ea typeface="Adumu Regular"/>
                <a:cs typeface="Adumu Regular"/>
                <a:sym typeface="Adumu Regular"/>
              </a:rPr>
              <a:t>FOSSIL AGE</a:t>
            </a:r>
          </a:p>
          <a:p>
            <a:pPr algn="ctr">
              <a:lnSpc>
                <a:spcPts val="15854"/>
              </a:lnSpc>
              <a:spcBef>
                <a:spcPct val="0"/>
              </a:spcBef>
            </a:pPr>
            <a:r>
              <a:rPr lang="en-US" sz="11324">
                <a:solidFill>
                  <a:srgbClr val="F8D16F"/>
                </a:solidFill>
                <a:latin typeface="Adumu Regular"/>
                <a:ea typeface="Adumu Regular"/>
                <a:cs typeface="Adumu Regular"/>
                <a:sym typeface="Adumu Regular"/>
              </a:rPr>
              <a:t>ESTIMATION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50674" y="3626878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3" y="0"/>
                </a:lnTo>
                <a:lnTo>
                  <a:pt x="1514843" y="848311"/>
                </a:lnTo>
                <a:lnTo>
                  <a:pt x="0" y="848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048133">
            <a:off x="894800" y="3626878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3" y="0"/>
                </a:moveTo>
                <a:lnTo>
                  <a:pt x="0" y="0"/>
                </a:lnTo>
                <a:lnTo>
                  <a:pt x="0" y="848311"/>
                </a:lnTo>
                <a:lnTo>
                  <a:pt x="1514843" y="848311"/>
                </a:lnTo>
                <a:lnTo>
                  <a:pt x="151484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40274" y="3626878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3" y="0"/>
                </a:lnTo>
                <a:lnTo>
                  <a:pt x="1514843" y="848311"/>
                </a:lnTo>
                <a:lnTo>
                  <a:pt x="0" y="848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1048133">
            <a:off x="3185749" y="3626878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1"/>
                </a:lnTo>
                <a:lnTo>
                  <a:pt x="1514842" y="848311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95015" y="3626878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1"/>
                </a:lnTo>
                <a:lnTo>
                  <a:pt x="0" y="848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1048133">
            <a:off x="14640489" y="3626878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1"/>
                </a:lnTo>
                <a:lnTo>
                  <a:pt x="1514842" y="848311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785963" y="3626878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1"/>
                </a:lnTo>
                <a:lnTo>
                  <a:pt x="0" y="848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1048133">
            <a:off x="16931437" y="3626878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1"/>
                </a:lnTo>
                <a:lnTo>
                  <a:pt x="1514842" y="848311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190643">
            <a:off x="2250304" y="6348525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9190643">
            <a:off x="2179316" y="5740542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327997">
            <a:off x="1496668" y="5987436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060110">
            <a:off x="1597534" y="5135257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4236761">
            <a:off x="15684208" y="5875275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236761">
            <a:off x="16500366" y="5704828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318120">
            <a:off x="16167209" y="5059870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3106228">
            <a:off x="16822053" y="5075425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9216" y="2295047"/>
            <a:ext cx="12003020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49"/>
              </a:lnSpc>
              <a:spcBef>
                <a:spcPct val="0"/>
              </a:spcBef>
            </a:pPr>
            <a:r>
              <a:rPr lang="en-US" sz="11499">
                <a:solidFill>
                  <a:srgbClr val="754F36"/>
                </a:solidFill>
                <a:latin typeface="Adumu Regular"/>
                <a:ea typeface="Adumu Regular"/>
                <a:cs typeface="Adumu Regular"/>
                <a:sym typeface="Adumu Regular"/>
              </a:rPr>
              <a:t>RANDOM FOREST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261458">
            <a:off x="-1244902" y="-1041449"/>
            <a:ext cx="4547204" cy="3505481"/>
          </a:xfrm>
          <a:custGeom>
            <a:avLst/>
            <a:gdLst/>
            <a:ahLst/>
            <a:cxnLst/>
            <a:rect r="r" b="b" t="t" l="l"/>
            <a:pathLst>
              <a:path h="3505481" w="4547204">
                <a:moveTo>
                  <a:pt x="0" y="0"/>
                </a:moveTo>
                <a:lnTo>
                  <a:pt x="4547204" y="0"/>
                </a:lnTo>
                <a:lnTo>
                  <a:pt x="4547204" y="3505481"/>
                </a:lnTo>
                <a:lnTo>
                  <a:pt x="0" y="350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9219" y="129950"/>
            <a:ext cx="5587333" cy="3606370"/>
          </a:xfrm>
          <a:custGeom>
            <a:avLst/>
            <a:gdLst/>
            <a:ahLst/>
            <a:cxnLst/>
            <a:rect r="r" b="b" t="t" l="l"/>
            <a:pathLst>
              <a:path h="3606370" w="5587333">
                <a:moveTo>
                  <a:pt x="0" y="0"/>
                </a:moveTo>
                <a:lnTo>
                  <a:pt x="5587333" y="0"/>
                </a:lnTo>
                <a:lnTo>
                  <a:pt x="5587333" y="3606370"/>
                </a:lnTo>
                <a:lnTo>
                  <a:pt x="0" y="3606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36761">
            <a:off x="14645748" y="1105513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4"/>
                </a:lnTo>
                <a:lnTo>
                  <a:pt x="0" y="70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236761">
            <a:off x="15461907" y="935066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318120">
            <a:off x="15128749" y="290108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29"/>
                </a:lnTo>
                <a:lnTo>
                  <a:pt x="0" y="476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06228">
            <a:off x="15783594" y="305663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38994">
            <a:off x="3774" y="2130236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38994">
            <a:off x="487615" y="2597421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769527">
            <a:off x="-135354" y="2836506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1773" y="5378822"/>
            <a:ext cx="11140586" cy="2673741"/>
          </a:xfrm>
          <a:custGeom>
            <a:avLst/>
            <a:gdLst/>
            <a:ahLst/>
            <a:cxnLst/>
            <a:rect r="r" b="b" t="t" l="l"/>
            <a:pathLst>
              <a:path h="2673741" w="11140586">
                <a:moveTo>
                  <a:pt x="0" y="0"/>
                </a:moveTo>
                <a:lnTo>
                  <a:pt x="11140586" y="0"/>
                </a:lnTo>
                <a:lnTo>
                  <a:pt x="11140586" y="2673741"/>
                </a:lnTo>
                <a:lnTo>
                  <a:pt x="0" y="26737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76200" cap="rnd">
            <a:solidFill>
              <a:srgbClr val="593121"/>
            </a:solidFill>
            <a:prstDash val="solid"/>
            <a:round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805800" y="6411168"/>
            <a:ext cx="1467063" cy="986933"/>
          </a:xfrm>
          <a:custGeom>
            <a:avLst/>
            <a:gdLst/>
            <a:ahLst/>
            <a:cxnLst/>
            <a:rect r="r" b="b" t="t" l="l"/>
            <a:pathLst>
              <a:path h="986933" w="1467063">
                <a:moveTo>
                  <a:pt x="0" y="0"/>
                </a:moveTo>
                <a:lnTo>
                  <a:pt x="1467063" y="0"/>
                </a:lnTo>
                <a:lnTo>
                  <a:pt x="1467063" y="986934"/>
                </a:lnTo>
                <a:lnTo>
                  <a:pt x="0" y="98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00282" y="4243763"/>
            <a:ext cx="4145163" cy="4334811"/>
          </a:xfrm>
          <a:custGeom>
            <a:avLst/>
            <a:gdLst/>
            <a:ahLst/>
            <a:cxnLst/>
            <a:rect r="r" b="b" t="t" l="l"/>
            <a:pathLst>
              <a:path h="4334811" w="4145163">
                <a:moveTo>
                  <a:pt x="0" y="0"/>
                </a:moveTo>
                <a:lnTo>
                  <a:pt x="4145163" y="0"/>
                </a:lnTo>
                <a:lnTo>
                  <a:pt x="4145163" y="4334811"/>
                </a:lnTo>
                <a:lnTo>
                  <a:pt x="0" y="43348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6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61458">
            <a:off x="-1244902" y="-1041449"/>
            <a:ext cx="4547204" cy="3505481"/>
          </a:xfrm>
          <a:custGeom>
            <a:avLst/>
            <a:gdLst/>
            <a:ahLst/>
            <a:cxnLst/>
            <a:rect r="r" b="b" t="t" l="l"/>
            <a:pathLst>
              <a:path h="3505481" w="4547204">
                <a:moveTo>
                  <a:pt x="0" y="0"/>
                </a:moveTo>
                <a:lnTo>
                  <a:pt x="4547204" y="0"/>
                </a:lnTo>
                <a:lnTo>
                  <a:pt x="4547204" y="3505481"/>
                </a:lnTo>
                <a:lnTo>
                  <a:pt x="0" y="350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45585" y="683050"/>
            <a:ext cx="5587333" cy="3606370"/>
          </a:xfrm>
          <a:custGeom>
            <a:avLst/>
            <a:gdLst/>
            <a:ahLst/>
            <a:cxnLst/>
            <a:rect r="r" b="b" t="t" l="l"/>
            <a:pathLst>
              <a:path h="3606370" w="5587333">
                <a:moveTo>
                  <a:pt x="0" y="0"/>
                </a:moveTo>
                <a:lnTo>
                  <a:pt x="5587333" y="0"/>
                </a:lnTo>
                <a:lnTo>
                  <a:pt x="5587333" y="3606370"/>
                </a:lnTo>
                <a:lnTo>
                  <a:pt x="0" y="3606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638994">
            <a:off x="1249978" y="2796076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3" y="0"/>
                </a:lnTo>
                <a:lnTo>
                  <a:pt x="753983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638994">
            <a:off x="640493" y="2754555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557635">
            <a:off x="548542" y="3474632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29"/>
                </a:lnTo>
                <a:lnTo>
                  <a:pt x="0" y="476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769527">
            <a:off x="-135354" y="2836506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236761">
            <a:off x="14645748" y="1105513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4"/>
                </a:lnTo>
                <a:lnTo>
                  <a:pt x="0" y="70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236761">
            <a:off x="15461907" y="935066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318120">
            <a:off x="15128749" y="290108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29"/>
                </a:lnTo>
                <a:lnTo>
                  <a:pt x="0" y="476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106228">
            <a:off x="15783594" y="305663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5106" y="5143500"/>
            <a:ext cx="9429876" cy="2631147"/>
          </a:xfrm>
          <a:custGeom>
            <a:avLst/>
            <a:gdLst/>
            <a:ahLst/>
            <a:cxnLst/>
            <a:rect r="r" b="b" t="t" l="l"/>
            <a:pathLst>
              <a:path h="2631147" w="9429876">
                <a:moveTo>
                  <a:pt x="0" y="0"/>
                </a:moveTo>
                <a:lnTo>
                  <a:pt x="9429876" y="0"/>
                </a:lnTo>
                <a:lnTo>
                  <a:pt x="9429876" y="2631147"/>
                </a:lnTo>
                <a:lnTo>
                  <a:pt x="0" y="2631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76200" cap="sq">
            <a:solidFill>
              <a:srgbClr val="E2B06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3900891" y="-107275"/>
            <a:ext cx="10354929" cy="336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5"/>
              </a:lnSpc>
              <a:spcBef>
                <a:spcPct val="0"/>
              </a:spcBef>
            </a:pPr>
            <a:r>
              <a:rPr lang="en-US" sz="9389">
                <a:solidFill>
                  <a:srgbClr val="F8D16F"/>
                </a:solidFill>
                <a:latin typeface="Adumu Regular"/>
                <a:ea typeface="Adumu Regular"/>
                <a:cs typeface="Adumu Regular"/>
                <a:sym typeface="Adumu Regular"/>
              </a:rPr>
              <a:t>SUPPORT VECTOR REGRESSION (SVR)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83239" y="4016826"/>
            <a:ext cx="4145163" cy="4334811"/>
            <a:chOff x="0" y="0"/>
            <a:chExt cx="5526885" cy="57797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61404" y="3147129"/>
              <a:ext cx="1956084" cy="1315911"/>
            </a:xfrm>
            <a:custGeom>
              <a:avLst/>
              <a:gdLst/>
              <a:ahLst/>
              <a:cxnLst/>
              <a:rect r="r" b="b" t="t" l="l"/>
              <a:pathLst>
                <a:path h="1315911" w="1956084">
                  <a:moveTo>
                    <a:pt x="0" y="0"/>
                  </a:moveTo>
                  <a:lnTo>
                    <a:pt x="1956084" y="0"/>
                  </a:lnTo>
                  <a:lnTo>
                    <a:pt x="1956084" y="1315912"/>
                  </a:lnTo>
                  <a:lnTo>
                    <a:pt x="0" y="131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26885" cy="5779749"/>
            </a:xfrm>
            <a:custGeom>
              <a:avLst/>
              <a:gdLst/>
              <a:ahLst/>
              <a:cxnLst/>
              <a:rect r="r" b="b" t="t" l="l"/>
              <a:pathLst>
                <a:path h="5779749" w="5526885">
                  <a:moveTo>
                    <a:pt x="0" y="0"/>
                  </a:moveTo>
                  <a:lnTo>
                    <a:pt x="5526885" y="0"/>
                  </a:lnTo>
                  <a:lnTo>
                    <a:pt x="5526885" y="5779749"/>
                  </a:lnTo>
                  <a:lnTo>
                    <a:pt x="0" y="5779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61458">
            <a:off x="-1244902" y="-1041449"/>
            <a:ext cx="4547204" cy="3505481"/>
          </a:xfrm>
          <a:custGeom>
            <a:avLst/>
            <a:gdLst/>
            <a:ahLst/>
            <a:cxnLst/>
            <a:rect r="r" b="b" t="t" l="l"/>
            <a:pathLst>
              <a:path h="3505481" w="4547204">
                <a:moveTo>
                  <a:pt x="0" y="0"/>
                </a:moveTo>
                <a:lnTo>
                  <a:pt x="4547204" y="0"/>
                </a:lnTo>
                <a:lnTo>
                  <a:pt x="4547204" y="3505481"/>
                </a:lnTo>
                <a:lnTo>
                  <a:pt x="0" y="350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45585" y="683050"/>
            <a:ext cx="5587333" cy="3606370"/>
          </a:xfrm>
          <a:custGeom>
            <a:avLst/>
            <a:gdLst/>
            <a:ahLst/>
            <a:cxnLst/>
            <a:rect r="r" b="b" t="t" l="l"/>
            <a:pathLst>
              <a:path h="3606370" w="5587333">
                <a:moveTo>
                  <a:pt x="0" y="0"/>
                </a:moveTo>
                <a:lnTo>
                  <a:pt x="5587333" y="0"/>
                </a:lnTo>
                <a:lnTo>
                  <a:pt x="5587333" y="3606370"/>
                </a:lnTo>
                <a:lnTo>
                  <a:pt x="0" y="3606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36761">
            <a:off x="14645748" y="1105513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4"/>
                </a:lnTo>
                <a:lnTo>
                  <a:pt x="0" y="70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36761">
            <a:off x="15461907" y="935066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18120">
            <a:off x="15128749" y="290108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29"/>
                </a:lnTo>
                <a:lnTo>
                  <a:pt x="0" y="476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06228">
            <a:off x="15783594" y="305663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38994">
            <a:off x="1249978" y="2796076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3" y="0"/>
                </a:lnTo>
                <a:lnTo>
                  <a:pt x="753983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38994">
            <a:off x="640493" y="2754555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557635">
            <a:off x="548542" y="3474632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29"/>
                </a:lnTo>
                <a:lnTo>
                  <a:pt x="0" y="476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769527">
            <a:off x="-135354" y="2836506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25577" y="5972175"/>
            <a:ext cx="11636846" cy="2526420"/>
          </a:xfrm>
          <a:custGeom>
            <a:avLst/>
            <a:gdLst/>
            <a:ahLst/>
            <a:cxnLst/>
            <a:rect r="r" b="b" t="t" l="l"/>
            <a:pathLst>
              <a:path h="2526420" w="11636846">
                <a:moveTo>
                  <a:pt x="0" y="0"/>
                </a:moveTo>
                <a:lnTo>
                  <a:pt x="11636846" y="0"/>
                </a:lnTo>
                <a:lnTo>
                  <a:pt x="11636846" y="2526420"/>
                </a:lnTo>
                <a:lnTo>
                  <a:pt x="0" y="2526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42646" y="117993"/>
            <a:ext cx="11202708" cy="359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1"/>
              </a:lnSpc>
              <a:spcBef>
                <a:spcPct val="0"/>
              </a:spcBef>
            </a:pPr>
            <a:r>
              <a:rPr lang="en-US" sz="10058">
                <a:solidFill>
                  <a:srgbClr val="754F36"/>
                </a:solidFill>
                <a:latin typeface="Adumu Regular"/>
                <a:ea typeface="Adumu Regular"/>
                <a:cs typeface="Adumu Regular"/>
                <a:sym typeface="Adumu Regular"/>
              </a:rPr>
              <a:t>SUPPORT VECTOR REGRESSION (SVR)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98907" y="3902932"/>
            <a:ext cx="8552904" cy="124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0"/>
              </a:lnSpc>
              <a:spcBef>
                <a:spcPct val="0"/>
              </a:spcBef>
            </a:pPr>
            <a:r>
              <a:rPr lang="en-US" b="true" sz="7653" spc="114">
                <a:solidFill>
                  <a:srgbClr val="754F36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WITH GRIDSEARCHCV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6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11093">
            <a:off x="-787377" y="-147718"/>
            <a:ext cx="3665913" cy="4114800"/>
          </a:xfrm>
          <a:custGeom>
            <a:avLst/>
            <a:gdLst/>
            <a:ahLst/>
            <a:cxnLst/>
            <a:rect r="r" b="b" t="t" l="l"/>
            <a:pathLst>
              <a:path h="4114800" w="3665913">
                <a:moveTo>
                  <a:pt x="0" y="0"/>
                </a:moveTo>
                <a:lnTo>
                  <a:pt x="3665912" y="0"/>
                </a:lnTo>
                <a:lnTo>
                  <a:pt x="3665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780">
            <a:off x="16181335" y="150094"/>
            <a:ext cx="1037382" cy="732651"/>
          </a:xfrm>
          <a:custGeom>
            <a:avLst/>
            <a:gdLst/>
            <a:ahLst/>
            <a:cxnLst/>
            <a:rect r="r" b="b" t="t" l="l"/>
            <a:pathLst>
              <a:path h="732651" w="1037382">
                <a:moveTo>
                  <a:pt x="0" y="0"/>
                </a:moveTo>
                <a:lnTo>
                  <a:pt x="1037382" y="0"/>
                </a:lnTo>
                <a:lnTo>
                  <a:pt x="1037382" y="732651"/>
                </a:lnTo>
                <a:lnTo>
                  <a:pt x="0" y="73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81359">
            <a:off x="17005720" y="790335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21669">
            <a:off x="3367286" y="120194"/>
            <a:ext cx="859116" cy="792452"/>
          </a:xfrm>
          <a:custGeom>
            <a:avLst/>
            <a:gdLst/>
            <a:ahLst/>
            <a:cxnLst/>
            <a:rect r="r" b="b" t="t" l="l"/>
            <a:pathLst>
              <a:path h="792452" w="859116">
                <a:moveTo>
                  <a:pt x="0" y="0"/>
                </a:moveTo>
                <a:lnTo>
                  <a:pt x="859115" y="0"/>
                </a:lnTo>
                <a:lnTo>
                  <a:pt x="859115" y="792452"/>
                </a:lnTo>
                <a:lnTo>
                  <a:pt x="0" y="7924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35177" y="856075"/>
            <a:ext cx="878631" cy="888275"/>
          </a:xfrm>
          <a:custGeom>
            <a:avLst/>
            <a:gdLst/>
            <a:ahLst/>
            <a:cxnLst/>
            <a:rect r="r" b="b" t="t" l="l"/>
            <a:pathLst>
              <a:path h="888275" w="878631">
                <a:moveTo>
                  <a:pt x="0" y="0"/>
                </a:moveTo>
                <a:lnTo>
                  <a:pt x="878630" y="0"/>
                </a:lnTo>
                <a:lnTo>
                  <a:pt x="878630" y="888276"/>
                </a:lnTo>
                <a:lnTo>
                  <a:pt x="0" y="888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7780">
            <a:off x="3419610" y="1107286"/>
            <a:ext cx="546342" cy="385854"/>
          </a:xfrm>
          <a:custGeom>
            <a:avLst/>
            <a:gdLst/>
            <a:ahLst/>
            <a:cxnLst/>
            <a:rect r="r" b="b" t="t" l="l"/>
            <a:pathLst>
              <a:path h="385854" w="546342">
                <a:moveTo>
                  <a:pt x="0" y="0"/>
                </a:moveTo>
                <a:lnTo>
                  <a:pt x="546342" y="0"/>
                </a:lnTo>
                <a:lnTo>
                  <a:pt x="546342" y="385854"/>
                </a:lnTo>
                <a:lnTo>
                  <a:pt x="0" y="38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71070">
            <a:off x="15614186" y="8172648"/>
            <a:ext cx="4785539" cy="2967034"/>
          </a:xfrm>
          <a:custGeom>
            <a:avLst/>
            <a:gdLst/>
            <a:ahLst/>
            <a:cxnLst/>
            <a:rect r="r" b="b" t="t" l="l"/>
            <a:pathLst>
              <a:path h="2967034" w="4785539">
                <a:moveTo>
                  <a:pt x="0" y="0"/>
                </a:moveTo>
                <a:lnTo>
                  <a:pt x="4785539" y="0"/>
                </a:lnTo>
                <a:lnTo>
                  <a:pt x="4785539" y="2967034"/>
                </a:lnTo>
                <a:lnTo>
                  <a:pt x="0" y="296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039597">
            <a:off x="17255429" y="17175"/>
            <a:ext cx="1038126" cy="998489"/>
          </a:xfrm>
          <a:custGeom>
            <a:avLst/>
            <a:gdLst/>
            <a:ahLst/>
            <a:cxnLst/>
            <a:rect r="r" b="b" t="t" l="l"/>
            <a:pathLst>
              <a:path h="998489" w="1038126">
                <a:moveTo>
                  <a:pt x="0" y="0"/>
                </a:moveTo>
                <a:lnTo>
                  <a:pt x="1038126" y="0"/>
                </a:lnTo>
                <a:lnTo>
                  <a:pt x="1038126" y="998489"/>
                </a:lnTo>
                <a:lnTo>
                  <a:pt x="0" y="998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6153" y="3779042"/>
            <a:ext cx="6819622" cy="1676611"/>
          </a:xfrm>
          <a:custGeom>
            <a:avLst/>
            <a:gdLst/>
            <a:ahLst/>
            <a:cxnLst/>
            <a:rect r="r" b="b" t="t" l="l"/>
            <a:pathLst>
              <a:path h="1676611" w="6819622">
                <a:moveTo>
                  <a:pt x="0" y="0"/>
                </a:moveTo>
                <a:lnTo>
                  <a:pt x="6819622" y="0"/>
                </a:lnTo>
                <a:lnTo>
                  <a:pt x="6819622" y="1676611"/>
                </a:lnTo>
                <a:lnTo>
                  <a:pt x="0" y="16766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2437" b="0"/>
            </a:stretch>
          </a:blipFill>
          <a:ln w="76200" cap="rnd">
            <a:solidFill>
              <a:srgbClr val="E2B061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3779042"/>
            <a:ext cx="7354076" cy="1764978"/>
          </a:xfrm>
          <a:custGeom>
            <a:avLst/>
            <a:gdLst/>
            <a:ahLst/>
            <a:cxnLst/>
            <a:rect r="r" b="b" t="t" l="l"/>
            <a:pathLst>
              <a:path h="1764978" w="7354076">
                <a:moveTo>
                  <a:pt x="0" y="0"/>
                </a:moveTo>
                <a:lnTo>
                  <a:pt x="7354076" y="0"/>
                </a:lnTo>
                <a:lnTo>
                  <a:pt x="7354076" y="1764978"/>
                </a:lnTo>
                <a:lnTo>
                  <a:pt x="0" y="17649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  <a:ln w="76200" cap="rnd">
            <a:solidFill>
              <a:srgbClr val="E2B061"/>
            </a:solidFill>
            <a:prstDash val="solid"/>
            <a:round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15009" y="7494003"/>
            <a:ext cx="6630766" cy="1850132"/>
          </a:xfrm>
          <a:custGeom>
            <a:avLst/>
            <a:gdLst/>
            <a:ahLst/>
            <a:cxnLst/>
            <a:rect r="r" b="b" t="t" l="l"/>
            <a:pathLst>
              <a:path h="1850132" w="6630766">
                <a:moveTo>
                  <a:pt x="0" y="0"/>
                </a:moveTo>
                <a:lnTo>
                  <a:pt x="6630766" y="0"/>
                </a:lnTo>
                <a:lnTo>
                  <a:pt x="6630766" y="1850132"/>
                </a:lnTo>
                <a:lnTo>
                  <a:pt x="0" y="185013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  <a:ln w="76200" cap="rnd">
            <a:solidFill>
              <a:srgbClr val="E2B061"/>
            </a:solidFill>
            <a:prstDash val="solid"/>
            <a:round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000946" y="7372478"/>
            <a:ext cx="7942411" cy="1724339"/>
          </a:xfrm>
          <a:custGeom>
            <a:avLst/>
            <a:gdLst/>
            <a:ahLst/>
            <a:cxnLst/>
            <a:rect r="r" b="b" t="t" l="l"/>
            <a:pathLst>
              <a:path h="1724339" w="7942411">
                <a:moveTo>
                  <a:pt x="0" y="0"/>
                </a:moveTo>
                <a:lnTo>
                  <a:pt x="7942411" y="0"/>
                </a:lnTo>
                <a:lnTo>
                  <a:pt x="7942411" y="1724339"/>
                </a:lnTo>
                <a:lnTo>
                  <a:pt x="0" y="172433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  <a:ln w="76200" cap="rnd">
            <a:solidFill>
              <a:srgbClr val="E2B061"/>
            </a:soli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2792205" y="-151816"/>
            <a:ext cx="12856864" cy="202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45"/>
              </a:lnSpc>
              <a:spcBef>
                <a:spcPct val="0"/>
              </a:spcBef>
            </a:pPr>
            <a:r>
              <a:rPr lang="en-US" sz="11246">
                <a:solidFill>
                  <a:srgbClr val="F8D16F"/>
                </a:solidFill>
                <a:latin typeface="Adumu Regular"/>
                <a:ea typeface="Adumu Regular"/>
                <a:cs typeface="Adumu Regular"/>
                <a:sym typeface="Adumu Regular"/>
              </a:rPr>
              <a:t>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63816" y="1562726"/>
            <a:ext cx="19600178" cy="59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1"/>
              </a:lnSpc>
            </a:pPr>
            <a:r>
              <a:rPr lang="en-US" b="true" sz="3647" spc="54">
                <a:solidFill>
                  <a:srgbClr val="F2E6D3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Comparision of Machine Learning Models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20998" y="2516525"/>
            <a:ext cx="5818787" cy="87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803">
                <a:solidFill>
                  <a:srgbClr val="F8D16F"/>
                </a:solidFill>
                <a:latin typeface="Adumu Regular"/>
                <a:ea typeface="Adumu Regular"/>
                <a:cs typeface="Adumu Regular"/>
                <a:sym typeface="Adumu Regular"/>
              </a:rPr>
              <a:t>LINEAR REGRESSION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17512" y="2649875"/>
            <a:ext cx="5699609" cy="838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6"/>
              </a:lnSpc>
              <a:spcBef>
                <a:spcPct val="0"/>
              </a:spcBef>
            </a:pPr>
            <a:r>
              <a:rPr lang="en-US" sz="5460">
                <a:solidFill>
                  <a:srgbClr val="F8D16F"/>
                </a:solidFill>
                <a:latin typeface="Adumu Regular"/>
                <a:ea typeface="Adumu Regular"/>
                <a:cs typeface="Adumu Regular"/>
                <a:sym typeface="Adumu Regular"/>
              </a:rPr>
              <a:t>RANDOM FOREST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9301" y="5648897"/>
            <a:ext cx="4693326" cy="152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8"/>
              </a:lnSpc>
              <a:spcBef>
                <a:spcPct val="0"/>
              </a:spcBef>
            </a:pPr>
            <a:r>
              <a:rPr lang="en-US" sz="4255">
                <a:solidFill>
                  <a:srgbClr val="F8D16F"/>
                </a:solidFill>
                <a:latin typeface="Adumu Regular"/>
                <a:ea typeface="Adumu Regular"/>
                <a:cs typeface="Adumu Regular"/>
                <a:sym typeface="Adumu Regular"/>
              </a:rPr>
              <a:t>SUPPORT VECTOR REGRESSION (SVR)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30449" y="6034378"/>
            <a:ext cx="5818619" cy="83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9"/>
              </a:lnSpc>
              <a:spcBef>
                <a:spcPct val="0"/>
              </a:spcBef>
            </a:pPr>
            <a:r>
              <a:rPr lang="en-US" b="true" sz="5207" spc="78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WITH GRIDSEARCHCV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036515"/>
            <a:ext cx="18288000" cy="1480652"/>
            <a:chOff x="0" y="0"/>
            <a:chExt cx="4816593" cy="389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89966"/>
            </a:xfrm>
            <a:custGeom>
              <a:avLst/>
              <a:gdLst/>
              <a:ahLst/>
              <a:cxnLst/>
              <a:rect r="r" b="b" t="t" l="l"/>
              <a:pathLst>
                <a:path h="38996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9966"/>
                  </a:lnTo>
                  <a:lnTo>
                    <a:pt x="0" y="389966"/>
                  </a:lnTo>
                  <a:close/>
                </a:path>
              </a:pathLst>
            </a:custGeom>
            <a:solidFill>
              <a:srgbClr val="9F63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28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0674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3" y="0"/>
                </a:lnTo>
                <a:lnTo>
                  <a:pt x="1514843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048133">
            <a:off x="894800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3" y="0"/>
                </a:moveTo>
                <a:lnTo>
                  <a:pt x="0" y="0"/>
                </a:lnTo>
                <a:lnTo>
                  <a:pt x="0" y="848312"/>
                </a:lnTo>
                <a:lnTo>
                  <a:pt x="1514843" y="848312"/>
                </a:lnTo>
                <a:lnTo>
                  <a:pt x="15148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0274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3" y="0"/>
                </a:lnTo>
                <a:lnTo>
                  <a:pt x="1514843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048133">
            <a:off x="3185749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95015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48133">
            <a:off x="14640489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85963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048133">
            <a:off x="16931437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31223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1048133">
            <a:off x="5476697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22171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1048133">
            <a:off x="7767645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13119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1048133">
            <a:off x="10058593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04067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1048133">
            <a:off x="12349541" y="8612359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46625" y="1983993"/>
            <a:ext cx="6294004" cy="7476678"/>
          </a:xfrm>
          <a:custGeom>
            <a:avLst/>
            <a:gdLst/>
            <a:ahLst/>
            <a:cxnLst/>
            <a:rect r="r" b="b" t="t" l="l"/>
            <a:pathLst>
              <a:path h="7476678" w="6294004">
                <a:moveTo>
                  <a:pt x="0" y="0"/>
                </a:moveTo>
                <a:lnTo>
                  <a:pt x="6294003" y="0"/>
                </a:lnTo>
                <a:lnTo>
                  <a:pt x="6294003" y="7476678"/>
                </a:lnTo>
                <a:lnTo>
                  <a:pt x="0" y="747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903169" y="2510677"/>
            <a:ext cx="12707954" cy="610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9"/>
              </a:lnSpc>
            </a:pPr>
            <a:r>
              <a:rPr lang="en-US" sz="20999">
                <a:solidFill>
                  <a:srgbClr val="754F36"/>
                </a:solidFill>
                <a:latin typeface="Adumu Regular"/>
                <a:ea typeface="Adumu Regular"/>
                <a:cs typeface="Adumu Regular"/>
                <a:sym typeface="Adumu Regular"/>
              </a:rPr>
              <a:t>THANK YOU!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63725" y="8095200"/>
            <a:ext cx="1510349" cy="2191800"/>
          </a:xfrm>
          <a:custGeom>
            <a:avLst/>
            <a:gdLst/>
            <a:ahLst/>
            <a:cxnLst/>
            <a:rect r="r" b="b" t="t" l="l"/>
            <a:pathLst>
              <a:path h="2191800" w="1510349">
                <a:moveTo>
                  <a:pt x="0" y="0"/>
                </a:moveTo>
                <a:lnTo>
                  <a:pt x="1510350" y="0"/>
                </a:lnTo>
                <a:lnTo>
                  <a:pt x="1510350" y="2191800"/>
                </a:lnTo>
                <a:lnTo>
                  <a:pt x="0" y="2191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693964" y="0"/>
            <a:ext cx="1594036" cy="2191800"/>
          </a:xfrm>
          <a:custGeom>
            <a:avLst/>
            <a:gdLst/>
            <a:ahLst/>
            <a:cxnLst/>
            <a:rect r="r" b="b" t="t" l="l"/>
            <a:pathLst>
              <a:path h="2191800" w="1594036">
                <a:moveTo>
                  <a:pt x="0" y="0"/>
                </a:moveTo>
                <a:lnTo>
                  <a:pt x="1594036" y="0"/>
                </a:lnTo>
                <a:lnTo>
                  <a:pt x="1594036" y="2191800"/>
                </a:lnTo>
                <a:lnTo>
                  <a:pt x="0" y="2191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0" y="0"/>
            <a:ext cx="1374856" cy="2191800"/>
          </a:xfrm>
          <a:custGeom>
            <a:avLst/>
            <a:gdLst/>
            <a:ahLst/>
            <a:cxnLst/>
            <a:rect r="r" b="b" t="t" l="l"/>
            <a:pathLst>
              <a:path h="2191800" w="1374856">
                <a:moveTo>
                  <a:pt x="0" y="0"/>
                </a:moveTo>
                <a:lnTo>
                  <a:pt x="1374856" y="0"/>
                </a:lnTo>
                <a:lnTo>
                  <a:pt x="1374856" y="2191800"/>
                </a:lnTo>
                <a:lnTo>
                  <a:pt x="0" y="2191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111956" y="8095200"/>
            <a:ext cx="3164016" cy="2191800"/>
          </a:xfrm>
          <a:custGeom>
            <a:avLst/>
            <a:gdLst/>
            <a:ahLst/>
            <a:cxnLst/>
            <a:rect r="r" b="b" t="t" l="l"/>
            <a:pathLst>
              <a:path h="2191800" w="3164016">
                <a:moveTo>
                  <a:pt x="0" y="0"/>
                </a:moveTo>
                <a:lnTo>
                  <a:pt x="3164016" y="0"/>
                </a:lnTo>
                <a:lnTo>
                  <a:pt x="3164016" y="2191800"/>
                </a:lnTo>
                <a:lnTo>
                  <a:pt x="0" y="2191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6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997630" y="2602657"/>
            <a:ext cx="3203243" cy="3129102"/>
            <a:chOff x="0" y="0"/>
            <a:chExt cx="4828540" cy="4716780"/>
          </a:xfrm>
        </p:grpSpPr>
        <p:sp>
          <p:nvSpPr>
            <p:cNvPr name="Freeform 3" id="3"/>
            <p:cNvSpPr/>
            <p:nvPr/>
          </p:nvSpPr>
          <p:spPr>
            <a:xfrm flipH="false" flipV="false" rot="-30000">
              <a:off x="7914" y="-943"/>
              <a:ext cx="4826243" cy="4722294"/>
            </a:xfrm>
            <a:custGeom>
              <a:avLst/>
              <a:gdLst/>
              <a:ahLst/>
              <a:cxnLst/>
              <a:rect r="r" b="b" t="t" l="l"/>
              <a:pathLst>
                <a:path h="4722294" w="4826243">
                  <a:moveTo>
                    <a:pt x="3388320" y="4664131"/>
                  </a:moveTo>
                  <a:cubicBezTo>
                    <a:pt x="3360314" y="4671507"/>
                    <a:pt x="3338636" y="4681478"/>
                    <a:pt x="3317025" y="4683830"/>
                  </a:cubicBezTo>
                  <a:cubicBezTo>
                    <a:pt x="3195021" y="4692925"/>
                    <a:pt x="3074287" y="4702032"/>
                    <a:pt x="2952294" y="4709858"/>
                  </a:cubicBezTo>
                  <a:cubicBezTo>
                    <a:pt x="2890033" y="4713124"/>
                    <a:pt x="2827772" y="4716391"/>
                    <a:pt x="2765534" y="4717118"/>
                  </a:cubicBezTo>
                  <a:cubicBezTo>
                    <a:pt x="2698204" y="4719071"/>
                    <a:pt x="2630863" y="4722293"/>
                    <a:pt x="2564848" y="4719177"/>
                  </a:cubicBezTo>
                  <a:cubicBezTo>
                    <a:pt x="2501361" y="4717353"/>
                    <a:pt x="2437897" y="4712989"/>
                    <a:pt x="2377039" y="4701028"/>
                  </a:cubicBezTo>
                  <a:cubicBezTo>
                    <a:pt x="2298424" y="4686371"/>
                    <a:pt x="2218417" y="4685673"/>
                    <a:pt x="2141061" y="4672297"/>
                  </a:cubicBezTo>
                  <a:cubicBezTo>
                    <a:pt x="1939427" y="4637516"/>
                    <a:pt x="1733617" y="4644611"/>
                    <a:pt x="1530546" y="4628868"/>
                  </a:cubicBezTo>
                  <a:cubicBezTo>
                    <a:pt x="1416317" y="4620251"/>
                    <a:pt x="1302177" y="4601474"/>
                    <a:pt x="1188014" y="4585237"/>
                  </a:cubicBezTo>
                  <a:cubicBezTo>
                    <a:pt x="1058623" y="4567597"/>
                    <a:pt x="929254" y="4547417"/>
                    <a:pt x="798604" y="4528496"/>
                  </a:cubicBezTo>
                  <a:cubicBezTo>
                    <a:pt x="703469" y="4514966"/>
                    <a:pt x="607063" y="4501424"/>
                    <a:pt x="511928" y="4487893"/>
                  </a:cubicBezTo>
                  <a:cubicBezTo>
                    <a:pt x="509388" y="4487871"/>
                    <a:pt x="506859" y="4486579"/>
                    <a:pt x="504319" y="4486557"/>
                  </a:cubicBezTo>
                  <a:cubicBezTo>
                    <a:pt x="424612" y="4451570"/>
                    <a:pt x="339758" y="4424158"/>
                    <a:pt x="266488" y="4379067"/>
                  </a:cubicBezTo>
                  <a:cubicBezTo>
                    <a:pt x="142698" y="4301784"/>
                    <a:pt x="90424" y="4179403"/>
                    <a:pt x="86596" y="4035854"/>
                  </a:cubicBezTo>
                  <a:cubicBezTo>
                    <a:pt x="85759" y="3986315"/>
                    <a:pt x="79830" y="3938001"/>
                    <a:pt x="80262" y="3888473"/>
                  </a:cubicBezTo>
                  <a:cubicBezTo>
                    <a:pt x="82131" y="3819907"/>
                    <a:pt x="87798" y="3752644"/>
                    <a:pt x="92195" y="3685370"/>
                  </a:cubicBezTo>
                  <a:cubicBezTo>
                    <a:pt x="104106" y="3484806"/>
                    <a:pt x="110937" y="3284198"/>
                    <a:pt x="97448" y="3083413"/>
                  </a:cubicBezTo>
                  <a:cubicBezTo>
                    <a:pt x="85053" y="2902958"/>
                    <a:pt x="73916" y="2723784"/>
                    <a:pt x="61520" y="2543329"/>
                  </a:cubicBezTo>
                  <a:cubicBezTo>
                    <a:pt x="53639" y="2427685"/>
                    <a:pt x="43207" y="2313290"/>
                    <a:pt x="36596" y="2197658"/>
                  </a:cubicBezTo>
                  <a:cubicBezTo>
                    <a:pt x="32181" y="2121417"/>
                    <a:pt x="34127" y="2043961"/>
                    <a:pt x="29712" y="1967719"/>
                  </a:cubicBezTo>
                  <a:cubicBezTo>
                    <a:pt x="27549" y="1924519"/>
                    <a:pt x="13945" y="1882488"/>
                    <a:pt x="13052" y="1839299"/>
                  </a:cubicBezTo>
                  <a:cubicBezTo>
                    <a:pt x="8881" y="1735118"/>
                    <a:pt x="8531" y="1629701"/>
                    <a:pt x="6911" y="1524273"/>
                  </a:cubicBezTo>
                  <a:cubicBezTo>
                    <a:pt x="5995" y="1483624"/>
                    <a:pt x="0" y="1442930"/>
                    <a:pt x="1625" y="1402302"/>
                  </a:cubicBezTo>
                  <a:cubicBezTo>
                    <a:pt x="3449" y="1338816"/>
                    <a:pt x="11623" y="1275385"/>
                    <a:pt x="13447" y="1211898"/>
                  </a:cubicBezTo>
                  <a:cubicBezTo>
                    <a:pt x="15360" y="1138253"/>
                    <a:pt x="8383" y="1064529"/>
                    <a:pt x="11555" y="992164"/>
                  </a:cubicBezTo>
                  <a:cubicBezTo>
                    <a:pt x="12164" y="922316"/>
                    <a:pt x="21652" y="853817"/>
                    <a:pt x="31151" y="784047"/>
                  </a:cubicBezTo>
                  <a:cubicBezTo>
                    <a:pt x="33902" y="759940"/>
                    <a:pt x="51870" y="738506"/>
                    <a:pt x="57160" y="714421"/>
                  </a:cubicBezTo>
                  <a:cubicBezTo>
                    <a:pt x="79791" y="595234"/>
                    <a:pt x="103692" y="476058"/>
                    <a:pt x="160534" y="366060"/>
                  </a:cubicBezTo>
                  <a:cubicBezTo>
                    <a:pt x="173444" y="342042"/>
                    <a:pt x="193952" y="320630"/>
                    <a:pt x="213167" y="301747"/>
                  </a:cubicBezTo>
                  <a:cubicBezTo>
                    <a:pt x="219572" y="295452"/>
                    <a:pt x="234779" y="299395"/>
                    <a:pt x="238588" y="299429"/>
                  </a:cubicBezTo>
                  <a:cubicBezTo>
                    <a:pt x="247622" y="282997"/>
                    <a:pt x="252846" y="266532"/>
                    <a:pt x="263072" y="259001"/>
                  </a:cubicBezTo>
                  <a:cubicBezTo>
                    <a:pt x="318046" y="217569"/>
                    <a:pt x="375460" y="187589"/>
                    <a:pt x="446643" y="180590"/>
                  </a:cubicBezTo>
                  <a:cubicBezTo>
                    <a:pt x="500037" y="174705"/>
                    <a:pt x="552304" y="152301"/>
                    <a:pt x="605753" y="140067"/>
                  </a:cubicBezTo>
                  <a:cubicBezTo>
                    <a:pt x="670654" y="125392"/>
                    <a:pt x="735576" y="108178"/>
                    <a:pt x="802961" y="99876"/>
                  </a:cubicBezTo>
                  <a:cubicBezTo>
                    <a:pt x="863985" y="92788"/>
                    <a:pt x="922547" y="76789"/>
                    <a:pt x="984819" y="72252"/>
                  </a:cubicBezTo>
                  <a:cubicBezTo>
                    <a:pt x="1048361" y="67726"/>
                    <a:pt x="1111992" y="53041"/>
                    <a:pt x="1176804" y="48526"/>
                  </a:cubicBezTo>
                  <a:cubicBezTo>
                    <a:pt x="1352168" y="37356"/>
                    <a:pt x="1528769" y="30007"/>
                    <a:pt x="1704111" y="21377"/>
                  </a:cubicBezTo>
                  <a:cubicBezTo>
                    <a:pt x="1747311" y="19214"/>
                    <a:pt x="1790467" y="22131"/>
                    <a:pt x="1833635" y="23777"/>
                  </a:cubicBezTo>
                  <a:cubicBezTo>
                    <a:pt x="1855213" y="25236"/>
                    <a:pt x="1876757" y="30504"/>
                    <a:pt x="1899594" y="33243"/>
                  </a:cubicBezTo>
                  <a:cubicBezTo>
                    <a:pt x="1909743" y="34602"/>
                    <a:pt x="1919936" y="30881"/>
                    <a:pt x="1930095" y="30969"/>
                  </a:cubicBezTo>
                  <a:cubicBezTo>
                    <a:pt x="1960574" y="31235"/>
                    <a:pt x="1992323" y="31512"/>
                    <a:pt x="2022813" y="30508"/>
                  </a:cubicBezTo>
                  <a:cubicBezTo>
                    <a:pt x="2081253" y="28478"/>
                    <a:pt x="2140996" y="22649"/>
                    <a:pt x="2199414" y="23159"/>
                  </a:cubicBezTo>
                  <a:cubicBezTo>
                    <a:pt x="2256562" y="23658"/>
                    <a:pt x="2313676" y="27967"/>
                    <a:pt x="2370802" y="31005"/>
                  </a:cubicBezTo>
                  <a:lnTo>
                    <a:pt x="2416520" y="31404"/>
                  </a:lnTo>
                  <a:cubicBezTo>
                    <a:pt x="2486390" y="29474"/>
                    <a:pt x="2554967" y="30072"/>
                    <a:pt x="2624848" y="26872"/>
                  </a:cubicBezTo>
                  <a:cubicBezTo>
                    <a:pt x="2692188" y="23650"/>
                    <a:pt x="2758303" y="15336"/>
                    <a:pt x="2825644" y="12114"/>
                  </a:cubicBezTo>
                  <a:cubicBezTo>
                    <a:pt x="2857415" y="9851"/>
                    <a:pt x="2890434" y="10139"/>
                    <a:pt x="2922127" y="16766"/>
                  </a:cubicBezTo>
                  <a:cubicBezTo>
                    <a:pt x="2970308" y="26077"/>
                    <a:pt x="3015982" y="31555"/>
                    <a:pt x="3064362" y="18007"/>
                  </a:cubicBezTo>
                  <a:cubicBezTo>
                    <a:pt x="3082185" y="13082"/>
                    <a:pt x="3104967" y="22172"/>
                    <a:pt x="3125264" y="24889"/>
                  </a:cubicBezTo>
                  <a:cubicBezTo>
                    <a:pt x="3134143" y="26236"/>
                    <a:pt x="3144280" y="28865"/>
                    <a:pt x="3149393" y="25099"/>
                  </a:cubicBezTo>
                  <a:cubicBezTo>
                    <a:pt x="3183903" y="0"/>
                    <a:pt x="3215597" y="6626"/>
                    <a:pt x="3248427" y="28504"/>
                  </a:cubicBezTo>
                  <a:cubicBezTo>
                    <a:pt x="3252215" y="31077"/>
                    <a:pt x="3262430" y="24816"/>
                    <a:pt x="3270050" y="24882"/>
                  </a:cubicBezTo>
                  <a:cubicBezTo>
                    <a:pt x="3300528" y="25148"/>
                    <a:pt x="3331007" y="25414"/>
                    <a:pt x="3362745" y="26961"/>
                  </a:cubicBezTo>
                  <a:cubicBezTo>
                    <a:pt x="3385593" y="28431"/>
                    <a:pt x="3407116" y="36239"/>
                    <a:pt x="3429952" y="38978"/>
                  </a:cubicBezTo>
                  <a:cubicBezTo>
                    <a:pt x="3479425" y="45760"/>
                    <a:pt x="3530134" y="56363"/>
                    <a:pt x="3580933" y="56806"/>
                  </a:cubicBezTo>
                  <a:cubicBezTo>
                    <a:pt x="3676168" y="58908"/>
                    <a:pt x="3771381" y="63549"/>
                    <a:pt x="3865180" y="84688"/>
                  </a:cubicBezTo>
                  <a:cubicBezTo>
                    <a:pt x="3952640" y="104502"/>
                    <a:pt x="4042807" y="105289"/>
                    <a:pt x="4131571" y="121304"/>
                  </a:cubicBezTo>
                  <a:cubicBezTo>
                    <a:pt x="4184831" y="130659"/>
                    <a:pt x="4239295" y="147645"/>
                    <a:pt x="4284780" y="174713"/>
                  </a:cubicBezTo>
                  <a:cubicBezTo>
                    <a:pt x="4334065" y="203084"/>
                    <a:pt x="4371764" y="249135"/>
                    <a:pt x="4415880" y="287621"/>
                  </a:cubicBezTo>
                  <a:cubicBezTo>
                    <a:pt x="4432267" y="301735"/>
                    <a:pt x="4456308" y="312105"/>
                    <a:pt x="4467582" y="329984"/>
                  </a:cubicBezTo>
                  <a:cubicBezTo>
                    <a:pt x="4500180" y="378531"/>
                    <a:pt x="4528946" y="429584"/>
                    <a:pt x="4557711" y="480636"/>
                  </a:cubicBezTo>
                  <a:cubicBezTo>
                    <a:pt x="4578979" y="517654"/>
                    <a:pt x="4600236" y="555940"/>
                    <a:pt x="4616413" y="594183"/>
                  </a:cubicBezTo>
                  <a:cubicBezTo>
                    <a:pt x="4633804" y="638787"/>
                    <a:pt x="4647375" y="684627"/>
                    <a:pt x="4660934" y="731737"/>
                  </a:cubicBezTo>
                  <a:cubicBezTo>
                    <a:pt x="4681881" y="805582"/>
                    <a:pt x="4706637" y="879461"/>
                    <a:pt x="4719941" y="955780"/>
                  </a:cubicBezTo>
                  <a:cubicBezTo>
                    <a:pt x="4739330" y="1062634"/>
                    <a:pt x="4748536" y="1171938"/>
                    <a:pt x="4762833" y="1280017"/>
                  </a:cubicBezTo>
                  <a:cubicBezTo>
                    <a:pt x="4767603" y="1315620"/>
                    <a:pt x="4773642" y="1351234"/>
                    <a:pt x="4775872" y="1386815"/>
                  </a:cubicBezTo>
                  <a:cubicBezTo>
                    <a:pt x="4782605" y="1488477"/>
                    <a:pt x="4786809" y="1588848"/>
                    <a:pt x="4792273" y="1690499"/>
                  </a:cubicBezTo>
                  <a:cubicBezTo>
                    <a:pt x="4800065" y="1816302"/>
                    <a:pt x="4811679" y="1940868"/>
                    <a:pt x="4816931" y="2066649"/>
                  </a:cubicBezTo>
                  <a:cubicBezTo>
                    <a:pt x="4822228" y="2187350"/>
                    <a:pt x="4826244" y="2309310"/>
                    <a:pt x="4822640" y="2431203"/>
                  </a:cubicBezTo>
                  <a:cubicBezTo>
                    <a:pt x="4817057" y="2634362"/>
                    <a:pt x="4805135" y="2836195"/>
                    <a:pt x="4793203" y="3039299"/>
                  </a:cubicBezTo>
                  <a:cubicBezTo>
                    <a:pt x="4785756" y="3164969"/>
                    <a:pt x="4775780" y="3289347"/>
                    <a:pt x="4761994" y="3413691"/>
                  </a:cubicBezTo>
                  <a:cubicBezTo>
                    <a:pt x="4748209" y="3538035"/>
                    <a:pt x="4728084" y="3661054"/>
                    <a:pt x="4713029" y="3785388"/>
                  </a:cubicBezTo>
                  <a:cubicBezTo>
                    <a:pt x="4702116" y="3871656"/>
                    <a:pt x="4698822" y="3957990"/>
                    <a:pt x="4686650" y="4042977"/>
                  </a:cubicBezTo>
                  <a:cubicBezTo>
                    <a:pt x="4675814" y="4120356"/>
                    <a:pt x="4637117" y="4188600"/>
                    <a:pt x="4585821" y="4245305"/>
                  </a:cubicBezTo>
                  <a:cubicBezTo>
                    <a:pt x="4543491" y="4293197"/>
                    <a:pt x="4509996" y="4347517"/>
                    <a:pt x="4466407" y="4394128"/>
                  </a:cubicBezTo>
                  <a:cubicBezTo>
                    <a:pt x="4427943" y="4435704"/>
                    <a:pt x="4385669" y="4477247"/>
                    <a:pt x="4319620" y="4477941"/>
                  </a:cubicBezTo>
                  <a:cubicBezTo>
                    <a:pt x="4304381" y="4477808"/>
                    <a:pt x="4290279" y="4492925"/>
                    <a:pt x="4274973" y="4500412"/>
                  </a:cubicBezTo>
                  <a:cubicBezTo>
                    <a:pt x="4209961" y="4527786"/>
                    <a:pt x="4142443" y="4551327"/>
                    <a:pt x="4078680" y="4581252"/>
                  </a:cubicBezTo>
                  <a:cubicBezTo>
                    <a:pt x="3961356" y="4636110"/>
                    <a:pt x="3835554" y="4643903"/>
                    <a:pt x="3709784" y="4647885"/>
                  </a:cubicBezTo>
                  <a:cubicBezTo>
                    <a:pt x="3661504" y="4650004"/>
                    <a:pt x="3612009" y="4645762"/>
                    <a:pt x="3563718" y="4649151"/>
                  </a:cubicBezTo>
                  <a:cubicBezTo>
                    <a:pt x="3539578" y="4650210"/>
                    <a:pt x="3516618" y="4661440"/>
                    <a:pt x="3493715" y="4666321"/>
                  </a:cubicBezTo>
                  <a:cubicBezTo>
                    <a:pt x="3483534" y="4668772"/>
                    <a:pt x="3473385" y="4667413"/>
                    <a:pt x="3461944" y="4668584"/>
                  </a:cubicBezTo>
                  <a:cubicBezTo>
                    <a:pt x="3446694" y="4669721"/>
                    <a:pt x="3431421" y="4673397"/>
                    <a:pt x="3416193" y="4671994"/>
                  </a:cubicBezTo>
                  <a:cubicBezTo>
                    <a:pt x="3400975" y="4669321"/>
                    <a:pt x="3390860" y="4664153"/>
                    <a:pt x="3388320" y="4664131"/>
                  </a:cubicBezTo>
                  <a:close/>
                </a:path>
              </a:pathLst>
            </a:custGeom>
            <a:blipFill>
              <a:blip r:embed="rId2"/>
              <a:stretch>
                <a:fillRect l="-59096" t="-137046" r="-49177" b="-47206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21428" y="2780448"/>
            <a:ext cx="3073252" cy="3002120"/>
            <a:chOff x="0" y="0"/>
            <a:chExt cx="4828540" cy="4716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0" t="-26817" r="0" b="-26817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403917" y="3416727"/>
            <a:ext cx="3111000" cy="3038994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18282" t="-31047" r="-2687" b="-5172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611093">
            <a:off x="-787377" y="-147718"/>
            <a:ext cx="3665913" cy="4114800"/>
          </a:xfrm>
          <a:custGeom>
            <a:avLst/>
            <a:gdLst/>
            <a:ahLst/>
            <a:cxnLst/>
            <a:rect r="r" b="b" t="t" l="l"/>
            <a:pathLst>
              <a:path h="4114800" w="3665913">
                <a:moveTo>
                  <a:pt x="0" y="0"/>
                </a:moveTo>
                <a:lnTo>
                  <a:pt x="3665912" y="0"/>
                </a:lnTo>
                <a:lnTo>
                  <a:pt x="3665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18784" y="670081"/>
            <a:ext cx="4637582" cy="4114800"/>
          </a:xfrm>
          <a:custGeom>
            <a:avLst/>
            <a:gdLst/>
            <a:ahLst/>
            <a:cxnLst/>
            <a:rect r="r" b="b" t="t" l="l"/>
            <a:pathLst>
              <a:path h="4114800" w="4637582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17780">
            <a:off x="15996227" y="1300108"/>
            <a:ext cx="1037382" cy="732651"/>
          </a:xfrm>
          <a:custGeom>
            <a:avLst/>
            <a:gdLst/>
            <a:ahLst/>
            <a:cxnLst/>
            <a:rect r="r" b="b" t="t" l="l"/>
            <a:pathLst>
              <a:path h="732651" w="1037382">
                <a:moveTo>
                  <a:pt x="0" y="0"/>
                </a:moveTo>
                <a:lnTo>
                  <a:pt x="1037381" y="0"/>
                </a:lnTo>
                <a:lnTo>
                  <a:pt x="1037381" y="732651"/>
                </a:lnTo>
                <a:lnTo>
                  <a:pt x="0" y="7326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081359">
            <a:off x="15262748" y="1731340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21669">
            <a:off x="3367286" y="120194"/>
            <a:ext cx="859116" cy="792452"/>
          </a:xfrm>
          <a:custGeom>
            <a:avLst/>
            <a:gdLst/>
            <a:ahLst/>
            <a:cxnLst/>
            <a:rect r="r" b="b" t="t" l="l"/>
            <a:pathLst>
              <a:path h="792452" w="859116">
                <a:moveTo>
                  <a:pt x="0" y="0"/>
                </a:moveTo>
                <a:lnTo>
                  <a:pt x="859115" y="0"/>
                </a:lnTo>
                <a:lnTo>
                  <a:pt x="859115" y="792452"/>
                </a:lnTo>
                <a:lnTo>
                  <a:pt x="0" y="7924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16328" y="2092937"/>
            <a:ext cx="878631" cy="888275"/>
          </a:xfrm>
          <a:custGeom>
            <a:avLst/>
            <a:gdLst/>
            <a:ahLst/>
            <a:cxnLst/>
            <a:rect r="r" b="b" t="t" l="l"/>
            <a:pathLst>
              <a:path h="888275" w="878631">
                <a:moveTo>
                  <a:pt x="0" y="0"/>
                </a:moveTo>
                <a:lnTo>
                  <a:pt x="878631" y="0"/>
                </a:lnTo>
                <a:lnTo>
                  <a:pt x="878631" y="888276"/>
                </a:lnTo>
                <a:lnTo>
                  <a:pt x="0" y="8882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7780">
            <a:off x="3419610" y="1107286"/>
            <a:ext cx="546342" cy="385854"/>
          </a:xfrm>
          <a:custGeom>
            <a:avLst/>
            <a:gdLst/>
            <a:ahLst/>
            <a:cxnLst/>
            <a:rect r="r" b="b" t="t" l="l"/>
            <a:pathLst>
              <a:path h="385854" w="546342">
                <a:moveTo>
                  <a:pt x="0" y="0"/>
                </a:moveTo>
                <a:lnTo>
                  <a:pt x="546342" y="0"/>
                </a:lnTo>
                <a:lnTo>
                  <a:pt x="546342" y="385854"/>
                </a:lnTo>
                <a:lnTo>
                  <a:pt x="0" y="3858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588542" y="8522283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259300" y="9372185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081359">
            <a:off x="17865717" y="9696544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29"/>
                </a:lnTo>
                <a:lnTo>
                  <a:pt x="0" y="4767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6758243">
            <a:off x="5255742" y="9227479"/>
            <a:ext cx="660798" cy="766142"/>
          </a:xfrm>
          <a:custGeom>
            <a:avLst/>
            <a:gdLst/>
            <a:ahLst/>
            <a:cxnLst/>
            <a:rect r="r" b="b" t="t" l="l"/>
            <a:pathLst>
              <a:path h="766142" w="660798">
                <a:moveTo>
                  <a:pt x="660798" y="0"/>
                </a:moveTo>
                <a:lnTo>
                  <a:pt x="0" y="0"/>
                </a:lnTo>
                <a:lnTo>
                  <a:pt x="0" y="766142"/>
                </a:lnTo>
                <a:lnTo>
                  <a:pt x="660798" y="766142"/>
                </a:lnTo>
                <a:lnTo>
                  <a:pt x="66079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130532">
            <a:off x="3756708" y="8268616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719077">
            <a:off x="-286837" y="8532711"/>
            <a:ext cx="6636774" cy="4114800"/>
          </a:xfrm>
          <a:custGeom>
            <a:avLst/>
            <a:gdLst/>
            <a:ahLst/>
            <a:cxnLst/>
            <a:rect r="r" b="b" t="t" l="l"/>
            <a:pathLst>
              <a:path h="4114800" w="6636774">
                <a:moveTo>
                  <a:pt x="0" y="0"/>
                </a:moveTo>
                <a:lnTo>
                  <a:pt x="6636774" y="0"/>
                </a:lnTo>
                <a:lnTo>
                  <a:pt x="66367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5899651" y="3508551"/>
            <a:ext cx="2923000" cy="2855345"/>
            <a:chOff x="0" y="0"/>
            <a:chExt cx="4828540" cy="47167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1"/>
              <a:stretch>
                <a:fillRect l="0" t="-34053" r="0" b="-2511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850883" y="563093"/>
            <a:ext cx="11864070" cy="186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9"/>
              </a:lnSpc>
              <a:spcBef>
                <a:spcPct val="0"/>
              </a:spcBef>
            </a:pPr>
            <a:r>
              <a:rPr lang="en-US" sz="10378">
                <a:solidFill>
                  <a:srgbClr val="F8D16F"/>
                </a:solidFill>
                <a:latin typeface="Adumu Regular"/>
                <a:ea typeface="Adumu Regular"/>
                <a:cs typeface="Adumu Regular"/>
                <a:sym typeface="Adumu Regular"/>
              </a:rPr>
              <a:t>PRESENTERS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53053" y="6540924"/>
            <a:ext cx="5059827" cy="202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Anu Likitha Immadisetty</a:t>
            </a:r>
          </a:p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AP21110010963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14390" y="6408096"/>
            <a:ext cx="5059827" cy="202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Shubham </a:t>
            </a:r>
          </a:p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Pandey</a:t>
            </a:r>
          </a:p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AP21110010940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2868" y="5864548"/>
            <a:ext cx="5059827" cy="202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Nikhila</a:t>
            </a:r>
          </a:p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 Sornapudi</a:t>
            </a:r>
          </a:p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AP21110010923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28141" y="5912734"/>
            <a:ext cx="5059827" cy="202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Rohit Bahadur</a:t>
            </a:r>
          </a:p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Bista</a:t>
            </a:r>
          </a:p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F8D16F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AP21110010941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24297" y="4024403"/>
            <a:ext cx="7519172" cy="0"/>
          </a:xfrm>
          <a:prstGeom prst="line">
            <a:avLst/>
          </a:prstGeom>
          <a:ln cap="flat" w="47625">
            <a:solidFill>
              <a:srgbClr val="9F634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9124297" y="5846368"/>
            <a:ext cx="7519172" cy="0"/>
          </a:xfrm>
          <a:prstGeom prst="line">
            <a:avLst/>
          </a:prstGeom>
          <a:ln cap="flat" w="47625">
            <a:solidFill>
              <a:srgbClr val="9F634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9124297" y="7668332"/>
            <a:ext cx="7519172" cy="0"/>
          </a:xfrm>
          <a:prstGeom prst="line">
            <a:avLst/>
          </a:prstGeom>
          <a:ln cap="flat" w="47625">
            <a:solidFill>
              <a:srgbClr val="9F634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06486" y="771592"/>
            <a:ext cx="7614437" cy="10710844"/>
          </a:xfrm>
          <a:custGeom>
            <a:avLst/>
            <a:gdLst/>
            <a:ahLst/>
            <a:cxnLst/>
            <a:rect r="r" b="b" t="t" l="l"/>
            <a:pathLst>
              <a:path h="10710844" w="7614437">
                <a:moveTo>
                  <a:pt x="0" y="0"/>
                </a:moveTo>
                <a:lnTo>
                  <a:pt x="7614436" y="0"/>
                </a:lnTo>
                <a:lnTo>
                  <a:pt x="7614436" y="10710844"/>
                </a:lnTo>
                <a:lnTo>
                  <a:pt x="0" y="107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14344" y="1769314"/>
            <a:ext cx="13276354" cy="201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10"/>
              </a:lnSpc>
            </a:pPr>
            <a:r>
              <a:rPr lang="en-US" sz="13281">
                <a:solidFill>
                  <a:srgbClr val="754F36"/>
                </a:solidFill>
                <a:latin typeface="Adumu Regular"/>
                <a:ea typeface="Adumu Regular"/>
                <a:cs typeface="Adumu Regular"/>
                <a:sym typeface="Adumu Regular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82089" y="4276133"/>
            <a:ext cx="6403589" cy="133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738" b="true">
                <a:solidFill>
                  <a:srgbClr val="9F634B"/>
                </a:solidFill>
                <a:latin typeface="Advent Pro Bold"/>
                <a:ea typeface="Advent Pro Bold"/>
                <a:cs typeface="Advent Pro Bold"/>
                <a:sym typeface="Advent Pro Bold"/>
              </a:rPr>
              <a:t>Explain what are fossils and how it became </a:t>
            </a:r>
          </a:p>
          <a:p>
            <a:pPr algn="ctr">
              <a:lnSpc>
                <a:spcPts val="3559"/>
              </a:lnSpc>
            </a:pPr>
            <a:r>
              <a:rPr lang="en-US" sz="2738" b="true">
                <a:solidFill>
                  <a:srgbClr val="9F634B"/>
                </a:solidFill>
                <a:latin typeface="Advent Pro Bold"/>
                <a:ea typeface="Advent Pro Bold"/>
                <a:cs typeface="Advent Pro Bold"/>
                <a:sym typeface="Advent Pro Bold"/>
              </a:rPr>
              <a:t>important to life and environment on </a:t>
            </a:r>
          </a:p>
          <a:p>
            <a:pPr algn="ctr">
              <a:lnSpc>
                <a:spcPts val="3559"/>
              </a:lnSpc>
            </a:pPr>
            <a:r>
              <a:rPr lang="en-US" sz="2738" b="true">
                <a:solidFill>
                  <a:srgbClr val="9F634B"/>
                </a:solidFill>
                <a:latin typeface="Advent Pro Bold"/>
                <a:ea typeface="Advent Pro Bold"/>
                <a:cs typeface="Advent Pro Bold"/>
                <a:sym typeface="Advent Pro Bold"/>
              </a:rPr>
              <a:t>this earth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5013" y="6098439"/>
            <a:ext cx="6737742" cy="133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738" b="true">
                <a:solidFill>
                  <a:srgbClr val="9F634B"/>
                </a:solidFill>
                <a:latin typeface="Advent Pro Bold"/>
                <a:ea typeface="Advent Pro Bold"/>
                <a:cs typeface="Advent Pro Bold"/>
                <a:sym typeface="Advent Pro Bold"/>
              </a:rPr>
              <a:t>How the machine learning models collaborated with fossil to estimate the age depending on various factors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2089" y="7920745"/>
            <a:ext cx="6403589" cy="133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738" b="true">
                <a:solidFill>
                  <a:srgbClr val="9F634B"/>
                </a:solidFill>
                <a:latin typeface="Advent Pro Bold"/>
                <a:ea typeface="Advent Pro Bold"/>
                <a:cs typeface="Advent Pro Bold"/>
                <a:sym typeface="Advent Pro Bold"/>
              </a:rPr>
              <a:t>What advancements can future research contribute to our understanding of fossil age?</a:t>
            </a:r>
          </a:p>
          <a:p>
            <a:pPr algn="ctr">
              <a:lnSpc>
                <a:spcPts val="35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313582"/>
            <a:ext cx="18288000" cy="5973418"/>
            <a:chOff x="0" y="0"/>
            <a:chExt cx="4816593" cy="15732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73246"/>
            </a:xfrm>
            <a:custGeom>
              <a:avLst/>
              <a:gdLst/>
              <a:ahLst/>
              <a:cxnLst/>
              <a:rect r="r" b="b" t="t" l="l"/>
              <a:pathLst>
                <a:path h="157324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73246"/>
                  </a:lnTo>
                  <a:lnTo>
                    <a:pt x="0" y="1573246"/>
                  </a:lnTo>
                  <a:close/>
                </a:path>
              </a:pathLst>
            </a:custGeom>
            <a:solidFill>
              <a:srgbClr val="9F63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611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0674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3" y="0"/>
                </a:lnTo>
                <a:lnTo>
                  <a:pt x="1514843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048133">
            <a:off x="894800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3" y="0"/>
                </a:moveTo>
                <a:lnTo>
                  <a:pt x="0" y="0"/>
                </a:lnTo>
                <a:lnTo>
                  <a:pt x="0" y="848312"/>
                </a:lnTo>
                <a:lnTo>
                  <a:pt x="1514843" y="848312"/>
                </a:lnTo>
                <a:lnTo>
                  <a:pt x="15148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0274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3" y="0"/>
                </a:lnTo>
                <a:lnTo>
                  <a:pt x="1514843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048133">
            <a:off x="3185749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95015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48133">
            <a:off x="14640489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85963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048133">
            <a:off x="16931437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31223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1048133">
            <a:off x="5476697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22171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1048133">
            <a:off x="7767645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13119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1048133">
            <a:off x="10058593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04067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0" y="0"/>
                </a:moveTo>
                <a:lnTo>
                  <a:pt x="1514842" y="0"/>
                </a:lnTo>
                <a:lnTo>
                  <a:pt x="1514842" y="848312"/>
                </a:lnTo>
                <a:lnTo>
                  <a:pt x="0" y="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1048133">
            <a:off x="12349541" y="4032634"/>
            <a:ext cx="1514842" cy="848312"/>
          </a:xfrm>
          <a:custGeom>
            <a:avLst/>
            <a:gdLst/>
            <a:ahLst/>
            <a:cxnLst/>
            <a:rect r="r" b="b" t="t" l="l"/>
            <a:pathLst>
              <a:path h="848312" w="1514842">
                <a:moveTo>
                  <a:pt x="1514842" y="0"/>
                </a:moveTo>
                <a:lnTo>
                  <a:pt x="0" y="0"/>
                </a:lnTo>
                <a:lnTo>
                  <a:pt x="0" y="848312"/>
                </a:lnTo>
                <a:lnTo>
                  <a:pt x="1514842" y="848312"/>
                </a:lnTo>
                <a:lnTo>
                  <a:pt x="1514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4236761">
            <a:off x="16339695" y="9894035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4236761">
            <a:off x="17155853" y="9723588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318120">
            <a:off x="16822696" y="9078630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3106228">
            <a:off x="17477540" y="9094185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25475">
            <a:off x="-95850" y="8792766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25475">
            <a:off x="436882" y="9536795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3555884">
            <a:off x="1009321" y="9090388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656007">
            <a:off x="918903" y="9767323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2273643">
            <a:off x="8817716" y="9792400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2273643">
            <a:off x="9678793" y="10041843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29"/>
                </a:lnTo>
                <a:lnTo>
                  <a:pt x="0" y="476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6355003">
            <a:off x="9747104" y="9319140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143111">
            <a:off x="10215607" y="9732734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2871579">
            <a:off x="14329663" y="81092"/>
            <a:ext cx="4427441" cy="4258393"/>
          </a:xfrm>
          <a:custGeom>
            <a:avLst/>
            <a:gdLst/>
            <a:ahLst/>
            <a:cxnLst/>
            <a:rect r="r" b="b" t="t" l="l"/>
            <a:pathLst>
              <a:path h="4258393" w="4427441">
                <a:moveTo>
                  <a:pt x="0" y="0"/>
                </a:moveTo>
                <a:lnTo>
                  <a:pt x="4427442" y="0"/>
                </a:lnTo>
                <a:lnTo>
                  <a:pt x="4427442" y="4258393"/>
                </a:lnTo>
                <a:lnTo>
                  <a:pt x="0" y="4258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886708">
            <a:off x="960226" y="6028100"/>
            <a:ext cx="4266256" cy="3288895"/>
          </a:xfrm>
          <a:custGeom>
            <a:avLst/>
            <a:gdLst/>
            <a:ahLst/>
            <a:cxnLst/>
            <a:rect r="r" b="b" t="t" l="l"/>
            <a:pathLst>
              <a:path h="3288895" w="4266256">
                <a:moveTo>
                  <a:pt x="0" y="0"/>
                </a:moveTo>
                <a:lnTo>
                  <a:pt x="4266256" y="0"/>
                </a:lnTo>
                <a:lnTo>
                  <a:pt x="4266256" y="3288895"/>
                </a:lnTo>
                <a:lnTo>
                  <a:pt x="0" y="3288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237335" y="6497621"/>
            <a:ext cx="2504992" cy="2254493"/>
          </a:xfrm>
          <a:custGeom>
            <a:avLst/>
            <a:gdLst/>
            <a:ahLst/>
            <a:cxnLst/>
            <a:rect r="r" b="b" t="t" l="l"/>
            <a:pathLst>
              <a:path h="2254493" w="2504992">
                <a:moveTo>
                  <a:pt x="0" y="0"/>
                </a:moveTo>
                <a:lnTo>
                  <a:pt x="2504992" y="0"/>
                </a:lnTo>
                <a:lnTo>
                  <a:pt x="2504992" y="2254493"/>
                </a:lnTo>
                <a:lnTo>
                  <a:pt x="0" y="2254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252436" y="6806035"/>
            <a:ext cx="2504992" cy="2254493"/>
          </a:xfrm>
          <a:custGeom>
            <a:avLst/>
            <a:gdLst/>
            <a:ahLst/>
            <a:cxnLst/>
            <a:rect r="r" b="b" t="t" l="l"/>
            <a:pathLst>
              <a:path h="2254493" w="2504992">
                <a:moveTo>
                  <a:pt x="0" y="0"/>
                </a:moveTo>
                <a:lnTo>
                  <a:pt x="2504992" y="0"/>
                </a:lnTo>
                <a:lnTo>
                  <a:pt x="2504992" y="2254493"/>
                </a:lnTo>
                <a:lnTo>
                  <a:pt x="0" y="2254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088644" y="5956628"/>
            <a:ext cx="9245220" cy="264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6282">
                <a:solidFill>
                  <a:srgbClr val="F2E6D3"/>
                </a:solidFill>
                <a:latin typeface="Kollektif"/>
                <a:ea typeface="Kollektif"/>
                <a:cs typeface="Kollektif"/>
                <a:sym typeface="Kollektif"/>
              </a:rPr>
              <a:t>What are they and how it became important to life and environment?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206170" y="1110067"/>
            <a:ext cx="9413897" cy="235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11"/>
              </a:lnSpc>
            </a:pPr>
            <a:r>
              <a:rPr lang="en-US" sz="15556">
                <a:solidFill>
                  <a:srgbClr val="754F36"/>
                </a:solidFill>
                <a:latin typeface="Adumu Regular"/>
                <a:ea typeface="Adumu Regular"/>
                <a:cs typeface="Adumu Regular"/>
                <a:sym typeface="Adumu Regular"/>
              </a:rPr>
              <a:t>FOSSILS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5271" y="3312215"/>
            <a:ext cx="4604612" cy="4498035"/>
            <a:chOff x="0" y="0"/>
            <a:chExt cx="4828540" cy="4716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22861" t="0" r="-22861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41694" y="3312215"/>
            <a:ext cx="4604612" cy="4498035"/>
            <a:chOff x="0" y="0"/>
            <a:chExt cx="4828540" cy="4716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23547" t="0" r="-23547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938117" y="3312215"/>
            <a:ext cx="4604612" cy="4498035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15089" t="0" r="-1508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17664" y="8264147"/>
            <a:ext cx="5059827" cy="67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9F634B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Fossilized Animal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14086" y="8264147"/>
            <a:ext cx="5059827" cy="67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9F634B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Fossilized Shell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10509" y="8264147"/>
            <a:ext cx="5059827" cy="67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4134" spc="62">
                <a:solidFill>
                  <a:srgbClr val="9F634B"/>
                </a:solidFill>
                <a:latin typeface="Advent Pro Ultra-Bold"/>
                <a:ea typeface="Advent Pro Ultra-Bold"/>
                <a:cs typeface="Advent Pro Ultra-Bold"/>
                <a:sym typeface="Advent Pro Ultra-Bold"/>
              </a:rPr>
              <a:t>Fossilized Plant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7878" y="1351457"/>
            <a:ext cx="10272244" cy="145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46"/>
              </a:lnSpc>
            </a:pPr>
            <a:r>
              <a:rPr lang="en-US" sz="9587">
                <a:solidFill>
                  <a:srgbClr val="754F36"/>
                </a:solidFill>
                <a:latin typeface="Adumu Regular"/>
                <a:ea typeface="Adumu Regular"/>
                <a:cs typeface="Adumu Regular"/>
                <a:sym typeface="Adumu Regular"/>
              </a:rPr>
              <a:t>SAMPLE FOSSILS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62947" y="3150204"/>
            <a:ext cx="7040980" cy="6543206"/>
          </a:xfrm>
          <a:custGeom>
            <a:avLst/>
            <a:gdLst/>
            <a:ahLst/>
            <a:cxnLst/>
            <a:rect r="r" b="b" t="t" l="l"/>
            <a:pathLst>
              <a:path h="6543206" w="7040980">
                <a:moveTo>
                  <a:pt x="0" y="0"/>
                </a:moveTo>
                <a:lnTo>
                  <a:pt x="7040980" y="0"/>
                </a:lnTo>
                <a:lnTo>
                  <a:pt x="7040980" y="6543206"/>
                </a:lnTo>
                <a:lnTo>
                  <a:pt x="0" y="6543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85725" cap="rnd">
            <a:solidFill>
              <a:srgbClr val="593121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6012771" y="1669903"/>
            <a:ext cx="2001704" cy="2904847"/>
          </a:xfrm>
          <a:custGeom>
            <a:avLst/>
            <a:gdLst/>
            <a:ahLst/>
            <a:cxnLst/>
            <a:rect r="r" b="b" t="t" l="l"/>
            <a:pathLst>
              <a:path h="2904847" w="2001704">
                <a:moveTo>
                  <a:pt x="2001704" y="0"/>
                </a:moveTo>
                <a:lnTo>
                  <a:pt x="0" y="0"/>
                </a:lnTo>
                <a:lnTo>
                  <a:pt x="0" y="2904847"/>
                </a:lnTo>
                <a:lnTo>
                  <a:pt x="2001704" y="2904847"/>
                </a:lnTo>
                <a:lnTo>
                  <a:pt x="200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63184" y="418543"/>
            <a:ext cx="3164016" cy="2191800"/>
          </a:xfrm>
          <a:custGeom>
            <a:avLst/>
            <a:gdLst/>
            <a:ahLst/>
            <a:cxnLst/>
            <a:rect r="r" b="b" t="t" l="l"/>
            <a:pathLst>
              <a:path h="2191800" w="3164016">
                <a:moveTo>
                  <a:pt x="3164016" y="0"/>
                </a:moveTo>
                <a:lnTo>
                  <a:pt x="0" y="0"/>
                </a:lnTo>
                <a:lnTo>
                  <a:pt x="0" y="2191800"/>
                </a:lnTo>
                <a:lnTo>
                  <a:pt x="3164016" y="2191800"/>
                </a:lnTo>
                <a:lnTo>
                  <a:pt x="31640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95624" y="823657"/>
            <a:ext cx="9313354" cy="137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76"/>
              </a:lnSpc>
            </a:pPr>
            <a:r>
              <a:rPr lang="en-US" sz="8978">
                <a:solidFill>
                  <a:srgbClr val="754F36"/>
                </a:solidFill>
                <a:latin typeface="Adumu Regular"/>
                <a:ea typeface="Adumu Regular"/>
                <a:cs typeface="Adumu Regular"/>
                <a:sym typeface="Adumu Regular"/>
              </a:rPr>
              <a:t>SAHUL DATABASE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3184" y="3659820"/>
            <a:ext cx="10200093" cy="495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7"/>
              </a:lnSpc>
            </a:pPr>
            <a:r>
              <a:rPr lang="en-US" sz="6067" spc="91">
                <a:solidFill>
                  <a:srgbClr val="70281A"/>
                </a:solidFill>
                <a:latin typeface="Lilita One"/>
                <a:ea typeface="Lilita One"/>
                <a:cs typeface="Lilita One"/>
                <a:sym typeface="Lilita One"/>
              </a:rPr>
              <a:t>SAHUL-LAND</a:t>
            </a:r>
            <a:r>
              <a:rPr lang="en-US" sz="6067" spc="91">
                <a:solidFill>
                  <a:srgbClr val="F8D16F"/>
                </a:solidFill>
                <a:latin typeface="Lilita One"/>
                <a:ea typeface="Lilita One"/>
                <a:cs typeface="Lilita One"/>
                <a:sym typeface="Lilita One"/>
              </a:rPr>
              <a:t> encompasses the modern-day landmasses of </a:t>
            </a:r>
            <a:r>
              <a:rPr lang="en-US" sz="6067" spc="91">
                <a:solidFill>
                  <a:srgbClr val="70281A"/>
                </a:solidFill>
                <a:latin typeface="Lilita One"/>
                <a:ea typeface="Lilita One"/>
                <a:cs typeface="Lilita One"/>
                <a:sym typeface="Lilita One"/>
              </a:rPr>
              <a:t>mainland Australia, Tasmania, New Guinea and the Aru Islands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70467" y="1028700"/>
            <a:ext cx="6294884" cy="8674100"/>
            <a:chOff x="0" y="0"/>
            <a:chExt cx="1657912" cy="2284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91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657912">
                  <a:moveTo>
                    <a:pt x="62724" y="0"/>
                  </a:moveTo>
                  <a:lnTo>
                    <a:pt x="1595188" y="0"/>
                  </a:lnTo>
                  <a:cubicBezTo>
                    <a:pt x="1611824" y="0"/>
                    <a:pt x="1627778" y="6608"/>
                    <a:pt x="1639541" y="18371"/>
                  </a:cubicBezTo>
                  <a:cubicBezTo>
                    <a:pt x="1651304" y="30134"/>
                    <a:pt x="1657912" y="46088"/>
                    <a:pt x="1657912" y="62724"/>
                  </a:cubicBezTo>
                  <a:lnTo>
                    <a:pt x="1657912" y="2221813"/>
                  </a:lnTo>
                  <a:cubicBezTo>
                    <a:pt x="1657912" y="2256454"/>
                    <a:pt x="1629830" y="2284537"/>
                    <a:pt x="1595188" y="2284537"/>
                  </a:cubicBezTo>
                  <a:lnTo>
                    <a:pt x="62724" y="2284537"/>
                  </a:lnTo>
                  <a:cubicBezTo>
                    <a:pt x="46088" y="2284537"/>
                    <a:pt x="30134" y="2277928"/>
                    <a:pt x="18371" y="2266165"/>
                  </a:cubicBezTo>
                  <a:cubicBezTo>
                    <a:pt x="6608" y="2254403"/>
                    <a:pt x="0" y="2238448"/>
                    <a:pt x="0" y="2221813"/>
                  </a:cubicBezTo>
                  <a:lnTo>
                    <a:pt x="0" y="62724"/>
                  </a:lnTo>
                  <a:cubicBezTo>
                    <a:pt x="0" y="46088"/>
                    <a:pt x="6608" y="30134"/>
                    <a:pt x="18371" y="18371"/>
                  </a:cubicBezTo>
                  <a:cubicBezTo>
                    <a:pt x="30134" y="6608"/>
                    <a:pt x="46088" y="0"/>
                    <a:pt x="62724" y="0"/>
                  </a:cubicBezTo>
                  <a:close/>
                </a:path>
              </a:pathLst>
            </a:custGeom>
            <a:solidFill>
              <a:srgbClr val="9F63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5791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62583" y="1606753"/>
            <a:ext cx="1868266" cy="18682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6D3"/>
            </a:solidFill>
            <a:ln w="95250" cap="sq">
              <a:solidFill>
                <a:srgbClr val="754F3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62583" y="4210291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6D3"/>
            </a:solidFill>
            <a:ln w="95250" cap="sq">
              <a:solidFill>
                <a:srgbClr val="724C3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62583" y="6811982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6D3"/>
            </a:solidFill>
            <a:ln w="95250" cap="sq">
              <a:solidFill>
                <a:srgbClr val="724C3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7729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724C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7729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724C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77298" y="7097732"/>
            <a:ext cx="1638836" cy="13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724C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81375" y="4130492"/>
            <a:ext cx="4996229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2E6D3"/>
                </a:solidFill>
                <a:latin typeface="Lilita One"/>
                <a:ea typeface="Lilita One"/>
                <a:cs typeface="Lilita One"/>
                <a:sym typeface="Lilita One"/>
              </a:rPr>
              <a:t>Explain how did you transform categorical data to numerical format?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337723">
            <a:off x="-70981" y="7658139"/>
            <a:ext cx="3327368" cy="3200323"/>
          </a:xfrm>
          <a:custGeom>
            <a:avLst/>
            <a:gdLst/>
            <a:ahLst/>
            <a:cxnLst/>
            <a:rect r="r" b="b" t="t" l="l"/>
            <a:pathLst>
              <a:path h="3200323" w="3327368">
                <a:moveTo>
                  <a:pt x="0" y="0"/>
                </a:moveTo>
                <a:lnTo>
                  <a:pt x="3327368" y="0"/>
                </a:lnTo>
                <a:lnTo>
                  <a:pt x="3327368" y="3200322"/>
                </a:lnTo>
                <a:lnTo>
                  <a:pt x="0" y="320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261458">
            <a:off x="-1244902" y="-1041449"/>
            <a:ext cx="4547204" cy="3505481"/>
          </a:xfrm>
          <a:custGeom>
            <a:avLst/>
            <a:gdLst/>
            <a:ahLst/>
            <a:cxnLst/>
            <a:rect r="r" b="b" t="t" l="l"/>
            <a:pathLst>
              <a:path h="3505481" w="4547204">
                <a:moveTo>
                  <a:pt x="0" y="0"/>
                </a:moveTo>
                <a:lnTo>
                  <a:pt x="4547204" y="0"/>
                </a:lnTo>
                <a:lnTo>
                  <a:pt x="4547204" y="3505481"/>
                </a:lnTo>
                <a:lnTo>
                  <a:pt x="0" y="3505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638994">
            <a:off x="1249978" y="2796076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3" y="0"/>
                </a:lnTo>
                <a:lnTo>
                  <a:pt x="753983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638994">
            <a:off x="640493" y="2754555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4557635">
            <a:off x="548542" y="3474632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29"/>
                </a:lnTo>
                <a:lnTo>
                  <a:pt x="0" y="476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9769527">
            <a:off x="-135354" y="2836506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-219906" y="4128712"/>
            <a:ext cx="9624331" cy="268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43"/>
              </a:lnSpc>
              <a:spcBef>
                <a:spcPct val="0"/>
              </a:spcBef>
            </a:pPr>
            <a:r>
              <a:rPr lang="en-US" sz="9220">
                <a:solidFill>
                  <a:srgbClr val="754F36"/>
                </a:solidFill>
                <a:latin typeface="Adumu Regular"/>
                <a:ea typeface="Adumu Regular"/>
                <a:cs typeface="Adumu Regular"/>
                <a:sym typeface="Adumu Regular"/>
              </a:rPr>
              <a:t>DATA PREPROCESSING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669413" y="7184631"/>
            <a:ext cx="5587333" cy="3606370"/>
          </a:xfrm>
          <a:custGeom>
            <a:avLst/>
            <a:gdLst/>
            <a:ahLst/>
            <a:cxnLst/>
            <a:rect r="r" b="b" t="t" l="l"/>
            <a:pathLst>
              <a:path h="3606370" w="5587333">
                <a:moveTo>
                  <a:pt x="0" y="0"/>
                </a:moveTo>
                <a:lnTo>
                  <a:pt x="5587334" y="0"/>
                </a:lnTo>
                <a:lnTo>
                  <a:pt x="5587334" y="3606370"/>
                </a:lnTo>
                <a:lnTo>
                  <a:pt x="0" y="3606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4236761">
            <a:off x="17451587" y="118877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3" y="0"/>
                </a:lnTo>
                <a:lnTo>
                  <a:pt x="753983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8318120">
            <a:off x="17686581" y="819402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981375" y="1582939"/>
            <a:ext cx="5164918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2E6D3"/>
                </a:solidFill>
                <a:latin typeface="Lilita One"/>
                <a:ea typeface="Lilita One"/>
                <a:cs typeface="Lilita One"/>
                <a:sym typeface="Lilita One"/>
              </a:rPr>
              <a:t>Explain how did you manage the missing values in the dataset?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981375" y="6958482"/>
            <a:ext cx="3688038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2E6D3"/>
                </a:solidFill>
                <a:latin typeface="Lilita One"/>
                <a:ea typeface="Lilita One"/>
                <a:cs typeface="Lilita One"/>
                <a:sym typeface="Lilita One"/>
              </a:rPr>
              <a:t>How did you do scaling to numerical data?</a:t>
            </a:r>
          </a:p>
        </p:txBody>
      </p:sp>
      <p:sp>
        <p:nvSpPr>
          <p:cNvPr name="Freeform 31" id="31"/>
          <p:cNvSpPr/>
          <p:nvPr/>
        </p:nvSpPr>
        <p:spPr>
          <a:xfrm flipH="true" flipV="false" rot="-4236761">
            <a:off x="16920493" y="822425"/>
            <a:ext cx="704863" cy="662572"/>
          </a:xfrm>
          <a:custGeom>
            <a:avLst/>
            <a:gdLst/>
            <a:ahLst/>
            <a:cxnLst/>
            <a:rect r="r" b="b" t="t" l="l"/>
            <a:pathLst>
              <a:path h="662572" w="704863">
                <a:moveTo>
                  <a:pt x="704863" y="0"/>
                </a:moveTo>
                <a:lnTo>
                  <a:pt x="0" y="0"/>
                </a:lnTo>
                <a:lnTo>
                  <a:pt x="0" y="662571"/>
                </a:lnTo>
                <a:lnTo>
                  <a:pt x="704863" y="662571"/>
                </a:lnTo>
                <a:lnTo>
                  <a:pt x="70486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-8318120">
            <a:off x="17463417" y="1284744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507159" y="0"/>
                </a:moveTo>
                <a:lnTo>
                  <a:pt x="0" y="0"/>
                </a:lnTo>
                <a:lnTo>
                  <a:pt x="0" y="476730"/>
                </a:lnTo>
                <a:lnTo>
                  <a:pt x="507159" y="476730"/>
                </a:lnTo>
                <a:lnTo>
                  <a:pt x="50715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9949">
            <a:off x="-251129" y="460411"/>
            <a:ext cx="6792183" cy="9856730"/>
          </a:xfrm>
          <a:custGeom>
            <a:avLst/>
            <a:gdLst/>
            <a:ahLst/>
            <a:cxnLst/>
            <a:rect r="r" b="b" t="t" l="l"/>
            <a:pathLst>
              <a:path h="9856730" w="6792183">
                <a:moveTo>
                  <a:pt x="0" y="0"/>
                </a:moveTo>
                <a:lnTo>
                  <a:pt x="6792183" y="0"/>
                </a:lnTo>
                <a:lnTo>
                  <a:pt x="6792183" y="9856730"/>
                </a:lnTo>
                <a:lnTo>
                  <a:pt x="0" y="9856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12993" y="3162136"/>
            <a:ext cx="11301444" cy="544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2"/>
              </a:lnSpc>
            </a:pPr>
            <a:r>
              <a:rPr lang="en-US" sz="9565">
                <a:solidFill>
                  <a:srgbClr val="754F36"/>
                </a:solidFill>
                <a:latin typeface="Adumu Regular"/>
                <a:ea typeface="Adumu Regular"/>
                <a:cs typeface="Adumu Regular"/>
                <a:sym typeface="Adumu Regular"/>
              </a:rPr>
              <a:t>INTEGRATION OF MACHINE LEARNING MODELS WITH FOSSILS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236761">
            <a:off x="14355499" y="1825322"/>
            <a:ext cx="561510" cy="527819"/>
          </a:xfrm>
          <a:custGeom>
            <a:avLst/>
            <a:gdLst/>
            <a:ahLst/>
            <a:cxnLst/>
            <a:rect r="r" b="b" t="t" l="l"/>
            <a:pathLst>
              <a:path h="527819" w="561510">
                <a:moveTo>
                  <a:pt x="0" y="0"/>
                </a:moveTo>
                <a:lnTo>
                  <a:pt x="561510" y="0"/>
                </a:lnTo>
                <a:lnTo>
                  <a:pt x="561510" y="527819"/>
                </a:lnTo>
                <a:lnTo>
                  <a:pt x="0" y="527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36761">
            <a:off x="14385649" y="1404186"/>
            <a:ext cx="377694" cy="355032"/>
          </a:xfrm>
          <a:custGeom>
            <a:avLst/>
            <a:gdLst/>
            <a:ahLst/>
            <a:cxnLst/>
            <a:rect r="r" b="b" t="t" l="l"/>
            <a:pathLst>
              <a:path h="355032" w="377694">
                <a:moveTo>
                  <a:pt x="0" y="0"/>
                </a:moveTo>
                <a:lnTo>
                  <a:pt x="377693" y="0"/>
                </a:lnTo>
                <a:lnTo>
                  <a:pt x="377693" y="355032"/>
                </a:lnTo>
                <a:lnTo>
                  <a:pt x="0" y="355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18120">
            <a:off x="14789549" y="1109212"/>
            <a:ext cx="377694" cy="355032"/>
          </a:xfrm>
          <a:custGeom>
            <a:avLst/>
            <a:gdLst/>
            <a:ahLst/>
            <a:cxnLst/>
            <a:rect r="r" b="b" t="t" l="l"/>
            <a:pathLst>
              <a:path h="355032" w="377694">
                <a:moveTo>
                  <a:pt x="0" y="0"/>
                </a:moveTo>
                <a:lnTo>
                  <a:pt x="377694" y="0"/>
                </a:lnTo>
                <a:lnTo>
                  <a:pt x="377694" y="355032"/>
                </a:lnTo>
                <a:lnTo>
                  <a:pt x="0" y="355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06228">
            <a:off x="14842853" y="1482699"/>
            <a:ext cx="550935" cy="508185"/>
          </a:xfrm>
          <a:custGeom>
            <a:avLst/>
            <a:gdLst/>
            <a:ahLst/>
            <a:cxnLst/>
            <a:rect r="r" b="b" t="t" l="l"/>
            <a:pathLst>
              <a:path h="508185" w="550935">
                <a:moveTo>
                  <a:pt x="0" y="0"/>
                </a:moveTo>
                <a:lnTo>
                  <a:pt x="550935" y="0"/>
                </a:lnTo>
                <a:lnTo>
                  <a:pt x="550935" y="508185"/>
                </a:lnTo>
                <a:lnTo>
                  <a:pt x="0" y="508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242062">
            <a:off x="15365325" y="-129393"/>
            <a:ext cx="2481731" cy="2948060"/>
          </a:xfrm>
          <a:custGeom>
            <a:avLst/>
            <a:gdLst/>
            <a:ahLst/>
            <a:cxnLst/>
            <a:rect r="r" b="b" t="t" l="l"/>
            <a:pathLst>
              <a:path h="2948060" w="2481731">
                <a:moveTo>
                  <a:pt x="2481731" y="0"/>
                </a:moveTo>
                <a:lnTo>
                  <a:pt x="0" y="0"/>
                </a:lnTo>
                <a:lnTo>
                  <a:pt x="0" y="2948060"/>
                </a:lnTo>
                <a:lnTo>
                  <a:pt x="2481731" y="2948060"/>
                </a:lnTo>
                <a:lnTo>
                  <a:pt x="248173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6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61458">
            <a:off x="-1244902" y="-1041449"/>
            <a:ext cx="4547204" cy="3505481"/>
          </a:xfrm>
          <a:custGeom>
            <a:avLst/>
            <a:gdLst/>
            <a:ahLst/>
            <a:cxnLst/>
            <a:rect r="r" b="b" t="t" l="l"/>
            <a:pathLst>
              <a:path h="3505481" w="4547204">
                <a:moveTo>
                  <a:pt x="0" y="0"/>
                </a:moveTo>
                <a:lnTo>
                  <a:pt x="4547204" y="0"/>
                </a:lnTo>
                <a:lnTo>
                  <a:pt x="4547204" y="3505481"/>
                </a:lnTo>
                <a:lnTo>
                  <a:pt x="0" y="350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7723">
            <a:off x="14198424" y="6590396"/>
            <a:ext cx="3584604" cy="3447738"/>
          </a:xfrm>
          <a:custGeom>
            <a:avLst/>
            <a:gdLst/>
            <a:ahLst/>
            <a:cxnLst/>
            <a:rect r="r" b="b" t="t" l="l"/>
            <a:pathLst>
              <a:path h="3447738" w="3584604">
                <a:moveTo>
                  <a:pt x="0" y="0"/>
                </a:moveTo>
                <a:lnTo>
                  <a:pt x="3584604" y="0"/>
                </a:lnTo>
                <a:lnTo>
                  <a:pt x="3584604" y="3447738"/>
                </a:lnTo>
                <a:lnTo>
                  <a:pt x="0" y="3447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36761">
            <a:off x="16298190" y="960357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3" y="0"/>
                </a:lnTo>
                <a:lnTo>
                  <a:pt x="753983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36761">
            <a:off x="17114348" y="789910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18120">
            <a:off x="16781191" y="144952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06228">
            <a:off x="17436035" y="160507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34603" y="9578255"/>
            <a:ext cx="753984" cy="708745"/>
          </a:xfrm>
          <a:custGeom>
            <a:avLst/>
            <a:gdLst/>
            <a:ahLst/>
            <a:cxnLst/>
            <a:rect r="r" b="b" t="t" l="l"/>
            <a:pathLst>
              <a:path h="708745" w="753984">
                <a:moveTo>
                  <a:pt x="0" y="0"/>
                </a:moveTo>
                <a:lnTo>
                  <a:pt x="753984" y="0"/>
                </a:lnTo>
                <a:lnTo>
                  <a:pt x="753984" y="708745"/>
                </a:lnTo>
                <a:lnTo>
                  <a:pt x="0" y="70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896569" y="9740870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081359">
            <a:off x="17834206" y="9019935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130532">
            <a:off x="16081096" y="245141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638994">
            <a:off x="640493" y="2754555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59" y="0"/>
                </a:lnTo>
                <a:lnTo>
                  <a:pt x="507159" y="476730"/>
                </a:lnTo>
                <a:lnTo>
                  <a:pt x="0" y="47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557635">
            <a:off x="548542" y="3474632"/>
            <a:ext cx="507159" cy="476730"/>
          </a:xfrm>
          <a:custGeom>
            <a:avLst/>
            <a:gdLst/>
            <a:ahLst/>
            <a:cxnLst/>
            <a:rect r="r" b="b" t="t" l="l"/>
            <a:pathLst>
              <a:path h="476730" w="507159">
                <a:moveTo>
                  <a:pt x="0" y="0"/>
                </a:moveTo>
                <a:lnTo>
                  <a:pt x="507160" y="0"/>
                </a:lnTo>
                <a:lnTo>
                  <a:pt x="507160" y="476729"/>
                </a:lnTo>
                <a:lnTo>
                  <a:pt x="0" y="476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769527">
            <a:off x="-135354" y="2836506"/>
            <a:ext cx="739785" cy="682381"/>
          </a:xfrm>
          <a:custGeom>
            <a:avLst/>
            <a:gdLst/>
            <a:ahLst/>
            <a:cxnLst/>
            <a:rect r="r" b="b" t="t" l="l"/>
            <a:pathLst>
              <a:path h="682381" w="739785">
                <a:moveTo>
                  <a:pt x="0" y="0"/>
                </a:moveTo>
                <a:lnTo>
                  <a:pt x="739785" y="0"/>
                </a:lnTo>
                <a:lnTo>
                  <a:pt x="739785" y="682381"/>
                </a:lnTo>
                <a:lnTo>
                  <a:pt x="0" y="68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4883" y="4786901"/>
            <a:ext cx="10400381" cy="2556944"/>
          </a:xfrm>
          <a:custGeom>
            <a:avLst/>
            <a:gdLst/>
            <a:ahLst/>
            <a:cxnLst/>
            <a:rect r="r" b="b" t="t" l="l"/>
            <a:pathLst>
              <a:path h="2556944" w="10400381">
                <a:moveTo>
                  <a:pt x="0" y="0"/>
                </a:moveTo>
                <a:lnTo>
                  <a:pt x="10400380" y="0"/>
                </a:lnTo>
                <a:lnTo>
                  <a:pt x="10400380" y="2556944"/>
                </a:lnTo>
                <a:lnTo>
                  <a:pt x="0" y="25569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437" b="0"/>
            </a:stretch>
          </a:blipFill>
          <a:ln w="76200" cap="rnd">
            <a:solidFill>
              <a:srgbClr val="E2B061"/>
            </a:solidFill>
            <a:prstDash val="solid"/>
            <a:round/>
          </a:ln>
        </p:spPr>
      </p:sp>
      <p:grpSp>
        <p:nvGrpSpPr>
          <p:cNvPr name="Group 16" id="16"/>
          <p:cNvGrpSpPr/>
          <p:nvPr/>
        </p:nvGrpSpPr>
        <p:grpSpPr>
          <a:xfrm rot="0">
            <a:off x="12074870" y="2289686"/>
            <a:ext cx="4145163" cy="4334811"/>
            <a:chOff x="0" y="0"/>
            <a:chExt cx="5526885" cy="57797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1404" y="3147129"/>
              <a:ext cx="1956084" cy="1315911"/>
            </a:xfrm>
            <a:custGeom>
              <a:avLst/>
              <a:gdLst/>
              <a:ahLst/>
              <a:cxnLst/>
              <a:rect r="r" b="b" t="t" l="l"/>
              <a:pathLst>
                <a:path h="1315911" w="1956084">
                  <a:moveTo>
                    <a:pt x="0" y="0"/>
                  </a:moveTo>
                  <a:lnTo>
                    <a:pt x="1956084" y="0"/>
                  </a:lnTo>
                  <a:lnTo>
                    <a:pt x="1956084" y="1315912"/>
                  </a:lnTo>
                  <a:lnTo>
                    <a:pt x="0" y="131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26885" cy="5779749"/>
            </a:xfrm>
            <a:custGeom>
              <a:avLst/>
              <a:gdLst/>
              <a:ahLst/>
              <a:cxnLst/>
              <a:rect r="r" b="b" t="t" l="l"/>
              <a:pathLst>
                <a:path h="5779749" w="5526885">
                  <a:moveTo>
                    <a:pt x="0" y="0"/>
                  </a:moveTo>
                  <a:lnTo>
                    <a:pt x="5526885" y="0"/>
                  </a:lnTo>
                  <a:lnTo>
                    <a:pt x="5526885" y="5779749"/>
                  </a:lnTo>
                  <a:lnTo>
                    <a:pt x="0" y="5779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779764" y="424911"/>
            <a:ext cx="10367687" cy="154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2"/>
              </a:lnSpc>
              <a:spcBef>
                <a:spcPct val="0"/>
              </a:spcBef>
            </a:pPr>
            <a:r>
              <a:rPr lang="en-US" sz="8559">
                <a:solidFill>
                  <a:srgbClr val="F8D16F"/>
                </a:solidFill>
                <a:latin typeface="Adumu Regular"/>
                <a:ea typeface="Adumu Regular"/>
                <a:cs typeface="Adumu Regular"/>
                <a:sym typeface="Adumu Regular"/>
              </a:rPr>
              <a:t>LINEAR REGRESSION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DAGEopHE5r4</dc:identifier>
  <dcterms:modified xsi:type="dcterms:W3CDTF">2011-08-01T06:04:30Z</dcterms:modified>
  <cp:revision>1</cp:revision>
  <dc:title>Fossil Age Estimation (GROUP-16)</dc:title>
</cp:coreProperties>
</file>